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58" r:id="rId5"/>
    <p:sldId id="260" r:id="rId6"/>
    <p:sldId id="261" r:id="rId7"/>
    <p:sldId id="266" r:id="rId8"/>
    <p:sldId id="262" r:id="rId9"/>
    <p:sldId id="263" r:id="rId10"/>
    <p:sldId id="265" r:id="rId11"/>
    <p:sldId id="264" r:id="rId12"/>
    <p:sldId id="267" r:id="rId13"/>
    <p:sldId id="268" r:id="rId14"/>
    <p:sldId id="269" r:id="rId15"/>
    <p:sldId id="27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81"/>
  </p:normalViewPr>
  <p:slideViewPr>
    <p:cSldViewPr snapToGrid="0">
      <p:cViewPr varScale="1">
        <p:scale>
          <a:sx n="127" d="100"/>
          <a:sy n="127" d="100"/>
        </p:scale>
        <p:origin x="17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E432F31-B20F-554B-BF06-CB98BFD6A76A}" type="datetimeFigureOut">
              <a:rPr lang="it-IT" smtClean="0"/>
              <a:t>26/09/2023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AB5D4F-E3A6-5F46-98B4-4EF7B87D6857}" type="slidenum">
              <a:rPr lang="it-IT" smtClean="0"/>
              <a:t>‹N›</a:t>
            </a:fld>
            <a:endParaRPr lang="it-IT"/>
          </a:p>
        </p:txBody>
      </p:sp>
    </p:spTree>
    <p:extLst>
      <p:ext uri="{BB962C8B-B14F-4D97-AF65-F5344CB8AC3E}">
        <p14:creationId xmlns:p14="http://schemas.microsoft.com/office/powerpoint/2010/main" val="319818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E432F31-B20F-554B-BF06-CB98BFD6A76A}" type="datetimeFigureOut">
              <a:rPr lang="it-IT" smtClean="0"/>
              <a:t>26/09/2023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AB5D4F-E3A6-5F46-98B4-4EF7B87D6857}" type="slidenum">
              <a:rPr lang="it-IT" smtClean="0"/>
              <a:t>‹N›</a:t>
            </a:fld>
            <a:endParaRPr lang="it-IT"/>
          </a:p>
        </p:txBody>
      </p:sp>
    </p:spTree>
    <p:extLst>
      <p:ext uri="{BB962C8B-B14F-4D97-AF65-F5344CB8AC3E}">
        <p14:creationId xmlns:p14="http://schemas.microsoft.com/office/powerpoint/2010/main" val="402109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E432F31-B20F-554B-BF06-CB98BFD6A76A}" type="datetimeFigureOut">
              <a:rPr lang="it-IT" smtClean="0"/>
              <a:t>26/09/2023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AB5D4F-E3A6-5F46-98B4-4EF7B87D6857}" type="slidenum">
              <a:rPr lang="it-IT" smtClean="0"/>
              <a:t>‹N›</a:t>
            </a:fld>
            <a:endParaRPr lang="it-IT"/>
          </a:p>
        </p:txBody>
      </p:sp>
    </p:spTree>
    <p:extLst>
      <p:ext uri="{BB962C8B-B14F-4D97-AF65-F5344CB8AC3E}">
        <p14:creationId xmlns:p14="http://schemas.microsoft.com/office/powerpoint/2010/main" val="71297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E432F31-B20F-554B-BF06-CB98BFD6A76A}" type="datetimeFigureOut">
              <a:rPr lang="it-IT" smtClean="0"/>
              <a:t>26/09/2023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AB5D4F-E3A6-5F46-98B4-4EF7B87D6857}" type="slidenum">
              <a:rPr lang="it-IT" smtClean="0"/>
              <a:t>‹N›</a:t>
            </a:fld>
            <a:endParaRPr lang="it-IT"/>
          </a:p>
        </p:txBody>
      </p:sp>
    </p:spTree>
    <p:extLst>
      <p:ext uri="{BB962C8B-B14F-4D97-AF65-F5344CB8AC3E}">
        <p14:creationId xmlns:p14="http://schemas.microsoft.com/office/powerpoint/2010/main" val="133234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E432F31-B20F-554B-BF06-CB98BFD6A76A}" type="datetimeFigureOut">
              <a:rPr lang="it-IT" smtClean="0"/>
              <a:t>26/09/2023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AB5D4F-E3A6-5F46-98B4-4EF7B87D6857}" type="slidenum">
              <a:rPr lang="it-IT" smtClean="0"/>
              <a:t>‹N›</a:t>
            </a:fld>
            <a:endParaRPr lang="it-IT"/>
          </a:p>
        </p:txBody>
      </p:sp>
    </p:spTree>
    <p:extLst>
      <p:ext uri="{BB962C8B-B14F-4D97-AF65-F5344CB8AC3E}">
        <p14:creationId xmlns:p14="http://schemas.microsoft.com/office/powerpoint/2010/main" val="312869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E432F31-B20F-554B-BF06-CB98BFD6A76A}" type="datetimeFigureOut">
              <a:rPr lang="it-IT" smtClean="0"/>
              <a:t>26/09/2023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AB5D4F-E3A6-5F46-98B4-4EF7B87D6857}" type="slidenum">
              <a:rPr lang="it-IT" smtClean="0"/>
              <a:t>‹N›</a:t>
            </a:fld>
            <a:endParaRPr lang="it-IT"/>
          </a:p>
        </p:txBody>
      </p:sp>
    </p:spTree>
    <p:extLst>
      <p:ext uri="{BB962C8B-B14F-4D97-AF65-F5344CB8AC3E}">
        <p14:creationId xmlns:p14="http://schemas.microsoft.com/office/powerpoint/2010/main" val="170345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E432F31-B20F-554B-BF06-CB98BFD6A76A}" type="datetimeFigureOut">
              <a:rPr lang="it-IT" smtClean="0"/>
              <a:t>26/09/2023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6AB5D4F-E3A6-5F46-98B4-4EF7B87D6857}" type="slidenum">
              <a:rPr lang="it-IT" smtClean="0"/>
              <a:t>‹N›</a:t>
            </a:fld>
            <a:endParaRPr lang="it-IT"/>
          </a:p>
        </p:txBody>
      </p:sp>
    </p:spTree>
    <p:extLst>
      <p:ext uri="{BB962C8B-B14F-4D97-AF65-F5344CB8AC3E}">
        <p14:creationId xmlns:p14="http://schemas.microsoft.com/office/powerpoint/2010/main" val="234740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E432F31-B20F-554B-BF06-CB98BFD6A76A}" type="datetimeFigureOut">
              <a:rPr lang="it-IT" smtClean="0"/>
              <a:t>26/09/2023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6AB5D4F-E3A6-5F46-98B4-4EF7B87D6857}" type="slidenum">
              <a:rPr lang="it-IT" smtClean="0"/>
              <a:t>‹N›</a:t>
            </a:fld>
            <a:endParaRPr lang="it-IT"/>
          </a:p>
        </p:txBody>
      </p:sp>
    </p:spTree>
    <p:extLst>
      <p:ext uri="{BB962C8B-B14F-4D97-AF65-F5344CB8AC3E}">
        <p14:creationId xmlns:p14="http://schemas.microsoft.com/office/powerpoint/2010/main" val="83466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32F31-B20F-554B-BF06-CB98BFD6A76A}" type="datetimeFigureOut">
              <a:rPr lang="it-IT" smtClean="0"/>
              <a:t>26/09/2023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6AB5D4F-E3A6-5F46-98B4-4EF7B87D6857}" type="slidenum">
              <a:rPr lang="it-IT" smtClean="0"/>
              <a:t>‹N›</a:t>
            </a:fld>
            <a:endParaRPr lang="it-IT"/>
          </a:p>
        </p:txBody>
      </p:sp>
    </p:spTree>
    <p:extLst>
      <p:ext uri="{BB962C8B-B14F-4D97-AF65-F5344CB8AC3E}">
        <p14:creationId xmlns:p14="http://schemas.microsoft.com/office/powerpoint/2010/main" val="302471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E432F31-B20F-554B-BF06-CB98BFD6A76A}" type="datetimeFigureOut">
              <a:rPr lang="it-IT" smtClean="0"/>
              <a:t>26/09/2023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AB5D4F-E3A6-5F46-98B4-4EF7B87D6857}" type="slidenum">
              <a:rPr lang="it-IT" smtClean="0"/>
              <a:t>‹N›</a:t>
            </a:fld>
            <a:endParaRPr lang="it-IT"/>
          </a:p>
        </p:txBody>
      </p:sp>
    </p:spTree>
    <p:extLst>
      <p:ext uri="{BB962C8B-B14F-4D97-AF65-F5344CB8AC3E}">
        <p14:creationId xmlns:p14="http://schemas.microsoft.com/office/powerpoint/2010/main" val="154670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E432F31-B20F-554B-BF06-CB98BFD6A76A}" type="datetimeFigureOut">
              <a:rPr lang="it-IT" smtClean="0"/>
              <a:t>26/09/2023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AB5D4F-E3A6-5F46-98B4-4EF7B87D6857}" type="slidenum">
              <a:rPr lang="it-IT" smtClean="0"/>
              <a:t>‹N›</a:t>
            </a:fld>
            <a:endParaRPr lang="it-IT"/>
          </a:p>
        </p:txBody>
      </p:sp>
    </p:spTree>
    <p:extLst>
      <p:ext uri="{BB962C8B-B14F-4D97-AF65-F5344CB8AC3E}">
        <p14:creationId xmlns:p14="http://schemas.microsoft.com/office/powerpoint/2010/main" val="158349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E432F31-B20F-554B-BF06-CB98BFD6A76A}" type="datetimeFigureOut">
              <a:rPr lang="it-IT" smtClean="0"/>
              <a:t>26/09/2023</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AB5D4F-E3A6-5F46-98B4-4EF7B87D6857}" type="slidenum">
              <a:rPr lang="it-IT" smtClean="0"/>
              <a:t>‹N›</a:t>
            </a:fld>
            <a:endParaRPr lang="it-IT"/>
          </a:p>
        </p:txBody>
      </p:sp>
    </p:spTree>
    <p:extLst>
      <p:ext uri="{BB962C8B-B14F-4D97-AF65-F5344CB8AC3E}">
        <p14:creationId xmlns:p14="http://schemas.microsoft.com/office/powerpoint/2010/main" val="4148868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peakingofwine.it/app/home" TargetMode="External"/><Relationship Id="rId7" Type="http://schemas.openxmlformats.org/officeDocument/2006/relationships/hyperlink" Target="https://cultura.gov.it/evento/giornatanazionaledelpaesaggio2023" TargetMode="Externa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reterurale.it/mappepaesaggio" TargetMode="External"/><Relationship Id="rId5" Type="http://schemas.openxmlformats.org/officeDocument/2006/relationships/hyperlink" Target="https://www.reterurale.it/flex/cm/pages/ServeBLOB.php/L/IT/IDPagina/14339" TargetMode="External"/><Relationship Id="rId4" Type="http://schemas.openxmlformats.org/officeDocument/2006/relationships/hyperlink" Target="http://www.reterurale.it/flex/cm/pages/ServeBLOB.php/L/IT/IDPagina/174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isitalia.it/primo-livello/" TargetMode="External"/><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3EBA7BB-91B5-344D-B009-E30A137596FF}"/>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0355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56406A1-CB72-3173-FA6F-ECA64FFCFA52}"/>
              </a:ext>
            </a:extLst>
          </p:cNvPr>
          <p:cNvPicPr>
            <a:picLocks noChangeAspect="1"/>
          </p:cNvPicPr>
          <p:nvPr/>
        </p:nvPicPr>
        <p:blipFill>
          <a:blip r:embed="rId2"/>
          <a:stretch>
            <a:fillRect/>
          </a:stretch>
        </p:blipFill>
        <p:spPr>
          <a:xfrm>
            <a:off x="0" y="0"/>
            <a:ext cx="9144000" cy="5143500"/>
          </a:xfrm>
          <a:prstGeom prst="rect">
            <a:avLst/>
          </a:prstGeom>
        </p:spPr>
      </p:pic>
      <p:sp>
        <p:nvSpPr>
          <p:cNvPr id="2" name="CasellaDiTesto 1">
            <a:extLst>
              <a:ext uri="{FF2B5EF4-FFF2-40B4-BE49-F238E27FC236}">
                <a16:creationId xmlns:a16="http://schemas.microsoft.com/office/drawing/2014/main" id="{C708D848-A31B-48EE-A876-DD8C76AF7B5D}"/>
              </a:ext>
            </a:extLst>
          </p:cNvPr>
          <p:cNvSpPr txBox="1"/>
          <p:nvPr/>
        </p:nvSpPr>
        <p:spPr>
          <a:xfrm>
            <a:off x="618564" y="455912"/>
            <a:ext cx="7906871" cy="3751027"/>
          </a:xfrm>
          <a:prstGeom prst="rect">
            <a:avLst/>
          </a:prstGeom>
          <a:noFill/>
        </p:spPr>
        <p:txBody>
          <a:bodyPr wrap="square" rtlCol="0">
            <a:spAutoFit/>
          </a:bodyPr>
          <a:lstStyle/>
          <a:p>
            <a:pPr algn="just">
              <a:lnSpc>
                <a:spcPct val="107000"/>
              </a:lnSpc>
              <a:spcAft>
                <a:spcPts val="800"/>
              </a:spcAft>
            </a:pPr>
            <a:r>
              <a:rPr lang="it-IT" sz="12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 </a:t>
            </a:r>
            <a:r>
              <a:rPr lang="it-IT" sz="12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Gli strumenti a disposizione delle scuole</a:t>
            </a:r>
            <a:endPar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2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Per agevolare la partecipazione e il lavoro degli studenti sono a disposizione una serie di strumenti elencati di seguito, da utilizzare come fonte di informazioni, di approfondimento o come esempio. </a:t>
            </a:r>
            <a:endPar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marL="342900" lvl="0" indent="-342900">
              <a:lnSpc>
                <a:spcPct val="107000"/>
              </a:lnSpc>
              <a:buFont typeface="Symbol" pitchFamily="2" charset="2"/>
              <a:buChar char=""/>
            </a:pPr>
            <a:r>
              <a:rPr lang="it-IT" sz="12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La biblioteca digitale di AIS </a:t>
            </a:r>
            <a:r>
              <a:rPr lang="it-IT" sz="1200" kern="0" dirty="0">
                <a:solidFill>
                  <a:srgbClr val="0070C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hlinkClick r:id="rId3">
                  <a:extLst>
                    <a:ext uri="{A12FA001-AC4F-418D-AE19-62706E023703}">
                      <ahyp:hlinkClr xmlns:ahyp="http://schemas.microsoft.com/office/drawing/2018/hyperlinkcolor" val="tx"/>
                    </a:ext>
                  </a:extLst>
                </a:hlinkClick>
              </a:rPr>
              <a:t>https://www.speakingofwine.it/app/home</a:t>
            </a:r>
            <a:r>
              <a:rPr lang="it-IT" sz="1200" kern="0" dirty="0">
                <a:solidFill>
                  <a:srgbClr val="0070C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a:t>
            </a:r>
            <a:endParaRPr lang="it-IT" sz="1200" kern="100" dirty="0">
              <a:solidFill>
                <a:srgbClr val="0070C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marL="457200">
              <a:lnSpc>
                <a:spcPct val="107000"/>
              </a:lnSpc>
            </a:pPr>
            <a:r>
              <a:rPr lang="it-IT" sz="12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Contiene oltre 30 numeri della rivista ufficiale AIS, il libro di testo sulla degustazione del vino e il nuovo libro sulla degustazione dell’olio EVO. La piattaforma consente ricerche mirate per argomenti e l’accesso ad approfondimenti più vari; ogni docente che coordinerà il lavoro nella scuola riceverà un codice per l’accesso gratuito.</a:t>
            </a:r>
            <a:endPar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marL="342900" lvl="0" indent="-342900">
              <a:lnSpc>
                <a:spcPct val="107000"/>
              </a:lnSpc>
              <a:buFont typeface="Symbol" pitchFamily="2" charset="2"/>
              <a:buChar char=""/>
            </a:pPr>
            <a:r>
              <a:rPr lang="it-IT" sz="1200" kern="0" dirty="0">
                <a:solidFill>
                  <a:srgbClr val="000000"/>
                </a:solidFill>
                <a:effectLst/>
                <a:uFill>
                  <a:solidFill>
                    <a:srgbClr val="000000"/>
                  </a:solidFill>
                </a:uFill>
                <a:latin typeface="Avenir Book" panose="02000503020000020003"/>
                <a:ea typeface="Arial Unicode MS" panose="020B0604020202020204" pitchFamily="34" charset="-128"/>
                <a:cs typeface="Calibri" panose="020F0502020204030204" pitchFamily="34" charset="0"/>
              </a:rPr>
              <a:t>Gli spazi e le iniziative elaborate localmente dalle strutture di </a:t>
            </a:r>
            <a:r>
              <a:rPr lang="it-IT" sz="1200" b="1" kern="0" dirty="0">
                <a:solidFill>
                  <a:srgbClr val="000000"/>
                </a:solidFill>
                <a:effectLst/>
                <a:uFill>
                  <a:solidFill>
                    <a:srgbClr val="000000"/>
                  </a:solidFill>
                </a:uFill>
                <a:latin typeface="Avenir Book" panose="02000503020000020003"/>
                <a:ea typeface="Arial Unicode MS" panose="020B0604020202020204" pitchFamily="34" charset="-128"/>
                <a:cs typeface="Calibri" panose="020F0502020204030204" pitchFamily="34" charset="0"/>
              </a:rPr>
              <a:t>Associazione dei Paesaggi Rurali di Interesse Storico (PRIS)</a:t>
            </a:r>
            <a:r>
              <a:rPr lang="it-IT" sz="1200" kern="0" dirty="0">
                <a:solidFill>
                  <a:srgbClr val="000000"/>
                </a:solidFill>
                <a:effectLst/>
                <a:uFill>
                  <a:solidFill>
                    <a:srgbClr val="000000"/>
                  </a:solidFill>
                </a:uFill>
                <a:latin typeface="Avenir Book" panose="02000503020000020003"/>
                <a:ea typeface="Arial Unicode MS" panose="020B0604020202020204" pitchFamily="34" charset="-128"/>
                <a:cs typeface="Calibri" panose="020F0502020204030204" pitchFamily="34" charset="0"/>
              </a:rPr>
              <a:t>.</a:t>
            </a:r>
            <a:endParaRPr lang="it-IT" sz="1200" kern="100" dirty="0">
              <a:solidFill>
                <a:srgbClr val="000000"/>
              </a:solidFill>
              <a:effectLst/>
              <a:uFill>
                <a:solidFill>
                  <a:srgbClr val="000000"/>
                </a:solidFill>
              </a:uFill>
              <a:latin typeface="Avenir Book" panose="02000503020000020003"/>
              <a:ea typeface="Arial Unicode MS" panose="020B0604020202020204" pitchFamily="34" charset="-128"/>
              <a:cs typeface="Arial Unicode MS" panose="020B0604020202020204" pitchFamily="34" charset="-128"/>
            </a:endParaRPr>
          </a:p>
          <a:p>
            <a:pPr marL="342900" lvl="0" indent="-342900">
              <a:lnSpc>
                <a:spcPct val="107000"/>
              </a:lnSpc>
              <a:buFont typeface="Symbol" pitchFamily="2" charset="2"/>
              <a:buChar char=""/>
            </a:pPr>
            <a:r>
              <a:rPr lang="it-IT" sz="1200" kern="0" dirty="0">
                <a:solidFill>
                  <a:srgbClr val="000000"/>
                </a:solidFill>
                <a:effectLst/>
                <a:uFill>
                  <a:solidFill>
                    <a:srgbClr val="000000"/>
                  </a:solidFill>
                </a:uFill>
                <a:latin typeface="Avenir Book" panose="02000503020000020003"/>
                <a:ea typeface="Arial Unicode MS" panose="020B0604020202020204" pitchFamily="34" charset="-128"/>
                <a:cs typeface="Calibri" panose="020F0502020204030204" pitchFamily="34" charset="0"/>
              </a:rPr>
              <a:t>Gli elaborati multimediali dei 3 interventi che si terranno nel corso del convegno. </a:t>
            </a:r>
            <a:endParaRPr lang="it-IT" sz="1200" kern="100" dirty="0">
              <a:solidFill>
                <a:srgbClr val="000000"/>
              </a:solidFill>
              <a:effectLst/>
              <a:uFill>
                <a:solidFill>
                  <a:srgbClr val="000000"/>
                </a:solidFill>
              </a:uFill>
              <a:latin typeface="Avenir Book" panose="02000503020000020003"/>
              <a:ea typeface="Arial Unicode MS" panose="020B0604020202020204" pitchFamily="34" charset="-128"/>
              <a:cs typeface="Arial Unicode MS" panose="020B0604020202020204" pitchFamily="34" charset="-128"/>
            </a:endParaRPr>
          </a:p>
          <a:p>
            <a:pPr marL="342900" lvl="0" indent="-342900" fontAlgn="base">
              <a:buFont typeface="Symbol" panose="05050102010706020507" pitchFamily="18" charset="2"/>
              <a:buChar char=""/>
            </a:pPr>
            <a:r>
              <a:rPr lang="it-IT" sz="1200" dirty="0">
                <a:effectLst/>
                <a:latin typeface="Avenir Book" panose="02000503020000020003"/>
                <a:ea typeface="Calibri" panose="020F0502020204030204" pitchFamily="34" charset="0"/>
                <a:cs typeface="Times New Roman" panose="02020603050405020304" pitchFamily="18" charset="0"/>
              </a:rPr>
              <a:t>Le schede descrittive dei </a:t>
            </a:r>
            <a:r>
              <a:rPr lang="it-IT" sz="1200" b="1" dirty="0">
                <a:effectLst/>
                <a:latin typeface="Avenir Book" panose="02000503020000020003"/>
                <a:ea typeface="Calibri" panose="020F0502020204030204" pitchFamily="34" charset="0"/>
                <a:cs typeface="Times New Roman" panose="02020603050405020304" pitchFamily="18" charset="0"/>
              </a:rPr>
              <a:t>32 paesaggi rurali storici iscritti al Registro Nazionale</a:t>
            </a:r>
            <a:r>
              <a:rPr lang="it-IT" sz="1200" dirty="0">
                <a:effectLst/>
                <a:latin typeface="Avenir Book" panose="02000503020000020003"/>
                <a:ea typeface="Calibri" panose="020F0502020204030204" pitchFamily="34" charset="0"/>
                <a:cs typeface="Times New Roman" panose="02020603050405020304" pitchFamily="18" charset="0"/>
              </a:rPr>
              <a:t>.</a:t>
            </a:r>
            <a:r>
              <a:rPr lang="it-IT" sz="1200" dirty="0">
                <a:latin typeface="Avenir Book" panose="02000503020000020003"/>
                <a:ea typeface="Microsoft Sans Serif" panose="020B0604020202020204" pitchFamily="34" charset="0"/>
              </a:rPr>
              <a:t> </a:t>
            </a:r>
            <a:r>
              <a:rPr lang="it-IT" sz="1200" u="sng" dirty="0">
                <a:solidFill>
                  <a:srgbClr val="0070C0"/>
                </a:solidFill>
                <a:effectLst/>
                <a:latin typeface="Avenir Book" panose="02000503020000020003"/>
                <a:ea typeface="Calibri" panose="020F0502020204030204" pitchFamily="34" charset="0"/>
                <a:cs typeface="Times New Roman" panose="02020603050405020304" pitchFamily="18" charset="0"/>
              </a:rPr>
              <a:t>https:</a:t>
            </a:r>
            <a:r>
              <a:rPr lang="it-IT" sz="1200" u="sng" dirty="0">
                <a:solidFill>
                  <a:srgbClr val="0070C0"/>
                </a:solidFill>
                <a:effectLst/>
                <a:latin typeface="Avenir Book" panose="02000503020000020003"/>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//www.reterural</a:t>
            </a:r>
            <a:r>
              <a:rPr lang="it-IT" sz="1200" u="sng" dirty="0">
                <a:solidFill>
                  <a:srgbClr val="0070C0"/>
                </a:solidFill>
                <a:effectLst/>
                <a:latin typeface="Avenir Book" panose="02000503020000020003"/>
                <a:ea typeface="Calibri" panose="020F0502020204030204" pitchFamily="34" charset="0"/>
                <a:cs typeface="Times New Roman" panose="02020603050405020304" pitchFamily="18" charset="0"/>
              </a:rPr>
              <a:t>e.</a:t>
            </a:r>
            <a:r>
              <a:rPr lang="it-IT" sz="1200" u="sng" dirty="0">
                <a:solidFill>
                  <a:srgbClr val="0070C0"/>
                </a:solidFill>
                <a:effectLst/>
                <a:latin typeface="Avenir Book" panose="02000503020000020003"/>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it/flex/cm/pages/ServeBLOB.php/L/IT/IDPagina/17423</a:t>
            </a:r>
            <a:endParaRPr lang="it-IT" sz="1200" dirty="0">
              <a:solidFill>
                <a:srgbClr val="0070C0"/>
              </a:solidFill>
              <a:effectLst/>
              <a:latin typeface="Avenir Book" panose="02000503020000020003"/>
              <a:ea typeface="Microsoft Sans Serif" panose="020B0604020202020204" pitchFamily="34" charset="0"/>
            </a:endParaRPr>
          </a:p>
          <a:p>
            <a:pPr marL="342900" lvl="0" indent="-342900" fontAlgn="base">
              <a:buFont typeface="Symbol" panose="05050102010706020507" pitchFamily="18" charset="2"/>
              <a:buChar char=""/>
            </a:pPr>
            <a:r>
              <a:rPr lang="it-IT" sz="1200" dirty="0">
                <a:effectLst/>
                <a:latin typeface="Avenir Book" panose="02000503020000020003"/>
                <a:ea typeface="Calibri" panose="020F0502020204030204" pitchFamily="34" charset="0"/>
                <a:cs typeface="Times New Roman" panose="02020603050405020304" pitchFamily="18" charset="0"/>
              </a:rPr>
              <a:t>Le schede riassuntive della pubblicazione del </a:t>
            </a:r>
            <a:r>
              <a:rPr lang="it-IT" sz="1200" b="1" dirty="0">
                <a:effectLst/>
                <a:latin typeface="Avenir Book" panose="02000503020000020003"/>
                <a:ea typeface="Calibri" panose="020F0502020204030204" pitchFamily="34" charset="0"/>
                <a:cs typeface="Times New Roman" panose="02020603050405020304" pitchFamily="18" charset="0"/>
              </a:rPr>
              <a:t>Catalogo Nazionale dei Paesaggi Storici </a:t>
            </a:r>
            <a:r>
              <a:rPr lang="it-IT" sz="1200" dirty="0">
                <a:effectLst/>
                <a:latin typeface="Avenir Book" panose="02000503020000020003"/>
                <a:ea typeface="Calibri" panose="020F0502020204030204" pitchFamily="34" charset="0"/>
                <a:cs typeface="Times New Roman" panose="02020603050405020304" pitchFamily="18" charset="0"/>
              </a:rPr>
              <a:t>(Editori Laterza). </a:t>
            </a:r>
            <a:r>
              <a:rPr lang="it-IT" sz="1200" u="sng" dirty="0">
                <a:solidFill>
                  <a:srgbClr val="0000FF"/>
                </a:solidFill>
                <a:effectLst/>
                <a:latin typeface="Avenir Book" panose="02000503020000020003"/>
                <a:ea typeface="Calibri" panose="020F0502020204030204" pitchFamily="34" charset="0"/>
                <a:cs typeface="Times New Roman" panose="02020603050405020304" pitchFamily="18" charset="0"/>
                <a:hlinkClick r:id="rId5"/>
              </a:rPr>
              <a:t>https://www.reterurale.it/flex/cm/pages/ServeBLOB.php/L/IT/IDPagina/14339</a:t>
            </a:r>
            <a:endParaRPr lang="it-IT" sz="1200" dirty="0">
              <a:effectLst/>
              <a:latin typeface="Avenir Book" panose="02000503020000020003"/>
              <a:ea typeface="Microsoft Sans Serif" panose="020B0604020202020204" pitchFamily="34" charset="0"/>
            </a:endParaRPr>
          </a:p>
          <a:p>
            <a:pPr marL="342900" indent="-342900" fontAlgn="base">
              <a:buFont typeface="Symbol" panose="05050102010706020507" pitchFamily="18" charset="2"/>
              <a:buChar char=""/>
            </a:pPr>
            <a:r>
              <a:rPr lang="it-IT" sz="1200" dirty="0">
                <a:latin typeface="Avenir Book" panose="02000503020000020003"/>
                <a:ea typeface="Calibri" panose="020F0502020204030204" pitchFamily="34" charset="0"/>
                <a:cs typeface="Times New Roman" panose="02020603050405020304" pitchFamily="18" charset="0"/>
              </a:rPr>
              <a:t>Le schede descrittive di 80 paesaggi rurali pubblicati da Rete Rurale Nazionale. </a:t>
            </a:r>
            <a:r>
              <a:rPr lang="it-IT" sz="1200" u="sng" dirty="0">
                <a:solidFill>
                  <a:srgbClr val="0070C0"/>
                </a:solidFill>
                <a:latin typeface="Avenir Book" panose="02000503020000020003"/>
                <a:ea typeface="Calibri" panose="020F0502020204030204" pitchFamily="34" charset="0"/>
                <a:cs typeface="Times New Roman" panose="02020603050405020304" pitchFamily="18" charset="0"/>
              </a:rPr>
              <a:t>https:</a:t>
            </a:r>
            <a:r>
              <a:rPr lang="it-IT" sz="1200" u="sng" dirty="0">
                <a:solidFill>
                  <a:srgbClr val="0563C1"/>
                </a:solidFill>
                <a:latin typeface="Avenir Book" panose="02000503020000020003"/>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//www.</a:t>
            </a:r>
            <a:r>
              <a:rPr lang="it-IT" sz="1200" u="sng" dirty="0">
                <a:solidFill>
                  <a:srgbClr val="0070C0"/>
                </a:solidFill>
                <a:latin typeface="Avenir Book" panose="02000503020000020003"/>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reterural</a:t>
            </a:r>
            <a:r>
              <a:rPr lang="it-IT" sz="1200" u="sng" dirty="0">
                <a:solidFill>
                  <a:srgbClr val="0070C0"/>
                </a:solidFill>
                <a:latin typeface="Avenir Book" panose="02000503020000020003"/>
                <a:ea typeface="Calibri" panose="020F0502020204030204" pitchFamily="34" charset="0"/>
                <a:cs typeface="Times New Roman" panose="02020603050405020304" pitchFamily="18" charset="0"/>
              </a:rPr>
              <a:t>e.</a:t>
            </a:r>
            <a:r>
              <a:rPr lang="it-IT" sz="1200" u="sng" dirty="0">
                <a:solidFill>
                  <a:srgbClr val="0070C0"/>
                </a:solidFill>
                <a:latin typeface="Avenir Book" panose="02000503020000020003"/>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it</a:t>
            </a:r>
            <a:r>
              <a:rPr lang="it-IT" sz="1200" u="sng" dirty="0">
                <a:solidFill>
                  <a:srgbClr val="0563C1"/>
                </a:solidFill>
                <a:latin typeface="Avenir Book" panose="02000503020000020003"/>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/mappepaesaggio</a:t>
            </a:r>
            <a:endParaRPr lang="it-IT" sz="1200" dirty="0">
              <a:latin typeface="Avenir Book" panose="02000503020000020003"/>
              <a:ea typeface="Microsoft Sans Serif" panose="020B0604020202020204" pitchFamily="34" charset="0"/>
            </a:endParaRPr>
          </a:p>
          <a:p>
            <a:pPr marL="342900" lvl="0" indent="-342900" fontAlgn="base">
              <a:buFont typeface="Symbol" panose="05050102010706020507" pitchFamily="18" charset="2"/>
              <a:buChar char=""/>
            </a:pPr>
            <a:r>
              <a:rPr lang="it-IT" sz="1200" dirty="0">
                <a:effectLst/>
                <a:latin typeface="Avenir Book" panose="02000503020000020003"/>
                <a:ea typeface="Calibri" panose="020F0502020204030204" pitchFamily="34" charset="0"/>
                <a:cs typeface="Times New Roman" panose="02020603050405020304" pitchFamily="18" charset="0"/>
              </a:rPr>
              <a:t>Le iniziative organizzate per il	Premio	Nazionale del Paesaggio 2023.</a:t>
            </a:r>
            <a:r>
              <a:rPr lang="it-IT" sz="1200" dirty="0">
                <a:latin typeface="Avenir Book" panose="02000503020000020003"/>
                <a:ea typeface="Microsoft Sans Serif" panose="020B0604020202020204" pitchFamily="34" charset="0"/>
              </a:rPr>
              <a:t> </a:t>
            </a:r>
            <a:r>
              <a:rPr lang="it-IT" sz="1200" u="sng" dirty="0">
                <a:solidFill>
                  <a:srgbClr val="0000FF"/>
                </a:solidFill>
                <a:effectLst/>
                <a:latin typeface="Avenir Book" panose="02000503020000020003"/>
                <a:ea typeface="Calibri" panose="020F0502020204030204" pitchFamily="34" charset="0"/>
                <a:cs typeface="Times New Roman" panose="02020603050405020304" pitchFamily="18" charset="0"/>
                <a:hlinkClick r:id="rId7"/>
              </a:rPr>
              <a:t>https://cultura.gov.it/evento/giornatanazionaledelpaesaggio2023</a:t>
            </a:r>
            <a:endParaRPr lang="it-IT" sz="1200" kern="100" dirty="0">
              <a:solidFill>
                <a:srgbClr val="000000"/>
              </a:solidFill>
              <a:effectLst/>
              <a:uFill>
                <a:solidFill>
                  <a:srgbClr val="000000"/>
                </a:solidFill>
              </a:uFill>
              <a:latin typeface="Avenir Book" panose="02000503020000020003"/>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5879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A777F3FB-4E02-CA59-7AD7-44D045C9CF9C}"/>
              </a:ext>
            </a:extLst>
          </p:cNvPr>
          <p:cNvPicPr>
            <a:picLocks noChangeAspect="1"/>
          </p:cNvPicPr>
          <p:nvPr/>
        </p:nvPicPr>
        <p:blipFill>
          <a:blip r:embed="rId2"/>
          <a:stretch>
            <a:fillRect/>
          </a:stretch>
        </p:blipFill>
        <p:spPr>
          <a:xfrm>
            <a:off x="0" y="0"/>
            <a:ext cx="9144000" cy="5143500"/>
          </a:xfrm>
          <a:prstGeom prst="rect">
            <a:avLst/>
          </a:prstGeom>
        </p:spPr>
      </p:pic>
      <p:sp>
        <p:nvSpPr>
          <p:cNvPr id="15" name="CasellaDiTesto 14">
            <a:extLst>
              <a:ext uri="{FF2B5EF4-FFF2-40B4-BE49-F238E27FC236}">
                <a16:creationId xmlns:a16="http://schemas.microsoft.com/office/drawing/2014/main" id="{598D4DFA-DFA7-034F-0E77-B7E299C47BC9}"/>
              </a:ext>
            </a:extLst>
          </p:cNvPr>
          <p:cNvSpPr txBox="1"/>
          <p:nvPr/>
        </p:nvSpPr>
        <p:spPr>
          <a:xfrm>
            <a:off x="618564" y="455912"/>
            <a:ext cx="5335669" cy="1178912"/>
          </a:xfrm>
          <a:prstGeom prst="rect">
            <a:avLst/>
          </a:prstGeom>
          <a:noFill/>
        </p:spPr>
        <p:txBody>
          <a:bodyPr wrap="square" rtlCol="0">
            <a:spAutoFit/>
          </a:bodyPr>
          <a:lstStyle/>
          <a:p>
            <a:pPr algn="just">
              <a:lnSpc>
                <a:spcPct val="107000"/>
              </a:lnSpc>
              <a:spcAft>
                <a:spcPts val="800"/>
              </a:spcAft>
            </a:pPr>
            <a:r>
              <a:rPr lang="it-IT" sz="1200" b="1"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Come contattare AIS per l’assistenza</a:t>
            </a:r>
            <a:endPar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Le scuole interessate potranno contattare direttamente le strutture AIS regionali o le loro delegazioni periferiche per la presentazione del progetto GNCVO 2023. I contatti sono consultabili sul portale AIS Italia dalla funzione “trova la sede più vicina a te” </a:t>
            </a:r>
            <a:r>
              <a:rPr lang="it-IT" sz="1200" u="sng"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hlinkClick r:id="rId3"/>
              </a:rPr>
              <a:t>https://www.aisitalia.it/</a:t>
            </a:r>
            <a:r>
              <a:rPr lang="it-IT" sz="1200" u="sng" kern="100" dirty="0">
                <a:solidFill>
                  <a:srgbClr val="000000"/>
                </a:solidFill>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hlinkClick r:id="rId3"/>
              </a:rPr>
              <a:t>primo-livello/</a:t>
            </a:r>
            <a:endPar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4276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56406A1-CB72-3173-FA6F-ECA64FFCFA52}"/>
              </a:ext>
            </a:extLst>
          </p:cNvPr>
          <p:cNvPicPr>
            <a:picLocks noChangeAspect="1"/>
          </p:cNvPicPr>
          <p:nvPr/>
        </p:nvPicPr>
        <p:blipFill>
          <a:blip r:embed="rId2"/>
          <a:stretch>
            <a:fillRect/>
          </a:stretch>
        </p:blipFill>
        <p:spPr>
          <a:xfrm>
            <a:off x="0" y="0"/>
            <a:ext cx="9144000" cy="5143500"/>
          </a:xfrm>
          <a:prstGeom prst="rect">
            <a:avLst/>
          </a:prstGeom>
        </p:spPr>
      </p:pic>
      <p:sp>
        <p:nvSpPr>
          <p:cNvPr id="2" name="CasellaDiTesto 1">
            <a:extLst>
              <a:ext uri="{FF2B5EF4-FFF2-40B4-BE49-F238E27FC236}">
                <a16:creationId xmlns:a16="http://schemas.microsoft.com/office/drawing/2014/main" id="{C708D848-A31B-48EE-A876-DD8C76AF7B5D}"/>
              </a:ext>
            </a:extLst>
          </p:cNvPr>
          <p:cNvSpPr txBox="1"/>
          <p:nvPr/>
        </p:nvSpPr>
        <p:spPr>
          <a:xfrm>
            <a:off x="618564" y="455912"/>
            <a:ext cx="7906871" cy="3265253"/>
          </a:xfrm>
          <a:prstGeom prst="rect">
            <a:avLst/>
          </a:prstGeom>
          <a:noFill/>
        </p:spPr>
        <p:txBody>
          <a:bodyPr wrap="square" rtlCol="0">
            <a:spAutoFit/>
          </a:bodyPr>
          <a:lstStyle/>
          <a:p>
            <a:pPr>
              <a:lnSpc>
                <a:spcPct val="107000"/>
              </a:lnSpc>
              <a:spcAft>
                <a:spcPts val="800"/>
              </a:spcAft>
            </a:pPr>
            <a:r>
              <a:rPr lang="it-IT" sz="1200" b="1" kern="100" dirty="0">
                <a:solidFill>
                  <a:srgbClr val="0070C0"/>
                </a:solidFill>
                <a:effectLst/>
                <a:latin typeface="Avenir Black" panose="02000503020000020003" pitchFamily="2" charset="0"/>
                <a:ea typeface="Calibri" panose="020F0502020204030204" pitchFamily="34" charset="0"/>
                <a:cs typeface="Calibri" panose="020F0502020204030204" pitchFamily="34" charset="0"/>
              </a:rPr>
              <a:t>I RELATORI DEL CONVEGNO</a:t>
            </a:r>
            <a:endParaRPr lang="it-IT" sz="1200" b="1" kern="100" dirty="0">
              <a:effectLst/>
              <a:latin typeface="Avenir Black" panose="0200050302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kern="100" dirty="0">
                <a:effectLst/>
                <a:latin typeface="Avenir Book" panose="02000503020000020003" pitchFamily="2" charset="0"/>
                <a:ea typeface="Calibri" panose="020F0502020204030204" pitchFamily="34" charset="0"/>
                <a:cs typeface="Calibri" panose="020F0502020204030204" pitchFamily="34" charset="0"/>
              </a:rPr>
              <a:t> </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b="1" kern="100" dirty="0">
                <a:effectLst/>
                <a:latin typeface="Avenir Book" panose="02000503020000020003" pitchFamily="2" charset="0"/>
                <a:ea typeface="Calibri" panose="020F0502020204030204" pitchFamily="34" charset="0"/>
                <a:cs typeface="Calibri" panose="020F0502020204030204" pitchFamily="34" charset="0"/>
              </a:rPr>
              <a:t>Claudio </a:t>
            </a:r>
            <a:r>
              <a:rPr lang="it-IT" sz="1200" b="1" kern="100" dirty="0" err="1">
                <a:effectLst/>
                <a:latin typeface="Avenir Book" panose="02000503020000020003" pitchFamily="2" charset="0"/>
                <a:ea typeface="Calibri" panose="020F0502020204030204" pitchFamily="34" charset="0"/>
                <a:cs typeface="Calibri" panose="020F0502020204030204" pitchFamily="34" charset="0"/>
              </a:rPr>
              <a:t>Cassardo</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kern="0" dirty="0">
                <a:solidFill>
                  <a:srgbClr val="000000"/>
                </a:solidFill>
                <a:effectLst/>
                <a:latin typeface="Avenir Book" panose="02000503020000020003" pitchFamily="2" charset="0"/>
                <a:ea typeface="Times New Roman" panose="02020603050405020304" pitchFamily="18" charset="0"/>
                <a:cs typeface="Calibri" panose="020F0502020204030204" pitchFamily="34" charset="0"/>
              </a:rPr>
              <a:t>Laureato in Fisica a Torino, dottore di ricerca in Geofisica a Genova, ricercatore presso l’Università del Piemonte Orientale, è ora docente del Dipartimento di Fisica (Università di Torino) dal 2000. Insegna Meteorologia, Fisica dell’Atmosfera, e diversi corsi di Clima e cambiamento climatico, a Torino e in Corea del Sud. I suoi principali interessi di ricerca comprendono lo studio dei processi che avvengono all’interfaccia tra atmosfera e superficie terrestre, anche da un punto di vista climatico, e più recentemente la modellistica di crescita delle piante (vigneti e alberi da frutta), usando un approccio teorico-modellistico e sperimentale (è Responsabile del settore di misure e previsioni meteorologiche del Dipartimento di Fisica).</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kern="0" dirty="0">
                <a:solidFill>
                  <a:srgbClr val="000000"/>
                </a:solidFill>
                <a:effectLst/>
                <a:latin typeface="Avenir Book" panose="02000503020000020003" pitchFamily="2" charset="0"/>
                <a:ea typeface="Times New Roman" panose="02020603050405020304" pitchFamily="18" charset="0"/>
                <a:cs typeface="Calibri" panose="020F0502020204030204" pitchFamily="34" charset="0"/>
              </a:rPr>
              <a:t>Responsabile Scientifico di diversi progetti di ricerca nazionali ed internazionali, ed anche di mostre e altre attività divulgative, ha pubblicato quasi un centinaio di lavori scientifici su riviste scientifiche internazionali, e ha pubblicato due libri in veste di coautore. Da quasi vent’anni si dedica molto alla divulgazione su argomenti di meteorologia, clima e cambiamento climatico, con interventi in pubblico e in scuole di ogni ordine e grado.</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500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56406A1-CB72-3173-FA6F-ECA64FFCFA52}"/>
              </a:ext>
            </a:extLst>
          </p:cNvPr>
          <p:cNvPicPr>
            <a:picLocks noChangeAspect="1"/>
          </p:cNvPicPr>
          <p:nvPr/>
        </p:nvPicPr>
        <p:blipFill>
          <a:blip r:embed="rId2"/>
          <a:stretch>
            <a:fillRect/>
          </a:stretch>
        </p:blipFill>
        <p:spPr>
          <a:xfrm>
            <a:off x="0" y="0"/>
            <a:ext cx="9144000" cy="5143500"/>
          </a:xfrm>
          <a:prstGeom prst="rect">
            <a:avLst/>
          </a:prstGeom>
        </p:spPr>
      </p:pic>
      <p:sp>
        <p:nvSpPr>
          <p:cNvPr id="2" name="CasellaDiTesto 1">
            <a:extLst>
              <a:ext uri="{FF2B5EF4-FFF2-40B4-BE49-F238E27FC236}">
                <a16:creationId xmlns:a16="http://schemas.microsoft.com/office/drawing/2014/main" id="{C708D848-A31B-48EE-A876-DD8C76AF7B5D}"/>
              </a:ext>
            </a:extLst>
          </p:cNvPr>
          <p:cNvSpPr txBox="1"/>
          <p:nvPr/>
        </p:nvSpPr>
        <p:spPr>
          <a:xfrm>
            <a:off x="618564" y="455912"/>
            <a:ext cx="7906871" cy="2664832"/>
          </a:xfrm>
          <a:prstGeom prst="rect">
            <a:avLst/>
          </a:prstGeom>
          <a:noFill/>
        </p:spPr>
        <p:txBody>
          <a:bodyPr wrap="square" rtlCol="0">
            <a:spAutoFit/>
          </a:bodyPr>
          <a:lstStyle/>
          <a:p>
            <a:pPr algn="just">
              <a:lnSpc>
                <a:spcPct val="107000"/>
              </a:lnSpc>
              <a:spcAft>
                <a:spcPts val="800"/>
              </a:spcAft>
            </a:pPr>
            <a:r>
              <a:rPr lang="it-IT" sz="1200" b="1" kern="100" dirty="0">
                <a:effectLst/>
                <a:latin typeface="Avenir Book" panose="02000503020000020003" pitchFamily="2" charset="0"/>
                <a:ea typeface="Calibri" panose="020F0502020204030204" pitchFamily="34" charset="0"/>
                <a:cs typeface="Calibri" panose="020F0502020204030204" pitchFamily="34" charset="0"/>
              </a:rPr>
              <a:t>Federica Spadotto</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kern="100" dirty="0" err="1">
                <a:effectLst/>
                <a:latin typeface="Avenir Book" panose="02000503020000020003" pitchFamily="2" charset="0"/>
                <a:ea typeface="Calibri" panose="020F0502020204030204" pitchFamily="34" charset="0"/>
                <a:cs typeface="Calibri" panose="020F0502020204030204" pitchFamily="34" charset="0"/>
              </a:rPr>
              <a:t>É</a:t>
            </a:r>
            <a:r>
              <a:rPr lang="it-IT" sz="1200" kern="100" dirty="0">
                <a:effectLst/>
                <a:latin typeface="Avenir Book" panose="02000503020000020003" pitchFamily="2" charset="0"/>
                <a:ea typeface="Calibri" panose="020F0502020204030204" pitchFamily="34" charset="0"/>
                <a:cs typeface="Calibri" panose="020F0502020204030204" pitchFamily="34" charset="0"/>
              </a:rPr>
              <a:t> storica dell’arte in ambito veneziano di rilievo internazionale, specializzatasi nei generi del paesaggio e della veduta settecentesca. Il suo percorso di ricerca ha sortito le fondamentali monografie su Francesco Zuccarelli (2007), Giovan Battista Cimaroli (2011) e Giacomo Guardi (2019), che compongono una bibliografia di oltre dieci volumi scientifici, tra cui spicca Paesaggisti veneti del ’700, 2014) ed un saggio di sociologia dell’arte dedicato al mercato dei quadri a Venezia (Io sono ’700, 2018). All’impegno editoriale si affianca l’attività di consulenza per il comune di Venezia, fondazioni, musei e case d’asta, oltre a numerosi contributi in esposizioni, convegni, giornali e riviste del settore (La Laguna racconta per “Il Giornale dell’Arte”). Protagonista di un ciclo di conferenze presso la Pinacoteca Ambrosiana di Milano (2014-2015), ha proseguito l’attività divulgativa con interventi e lectio magistralis mirati ad una lettura “trasversale” dell’opera d’arte, frutto di una curiosità, da lei definita onnivora.</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kern="100" dirty="0">
                <a:effectLst/>
                <a:latin typeface="Avenir Book" panose="02000503020000020003" pitchFamily="2" charset="0"/>
                <a:ea typeface="Calibri" panose="020F0502020204030204" pitchFamily="34" charset="0"/>
                <a:cs typeface="Calibri" panose="020F0502020204030204" pitchFamily="34" charset="0"/>
              </a:rPr>
              <a:t>In questi giorni è aperta la mostra, da lei curata, sul “paesaggio e capriccio veneziano del Settecento”, presso il Museo Eremitani di Padova (5 maggio-17 settembre 2023).</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15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56406A1-CB72-3173-FA6F-ECA64FFCFA52}"/>
              </a:ext>
            </a:extLst>
          </p:cNvPr>
          <p:cNvPicPr>
            <a:picLocks noChangeAspect="1"/>
          </p:cNvPicPr>
          <p:nvPr/>
        </p:nvPicPr>
        <p:blipFill>
          <a:blip r:embed="rId2"/>
          <a:stretch>
            <a:fillRect/>
          </a:stretch>
        </p:blipFill>
        <p:spPr>
          <a:xfrm>
            <a:off x="0" y="0"/>
            <a:ext cx="9144000" cy="5143500"/>
          </a:xfrm>
          <a:prstGeom prst="rect">
            <a:avLst/>
          </a:prstGeom>
        </p:spPr>
      </p:pic>
      <p:sp>
        <p:nvSpPr>
          <p:cNvPr id="2" name="CasellaDiTesto 1">
            <a:extLst>
              <a:ext uri="{FF2B5EF4-FFF2-40B4-BE49-F238E27FC236}">
                <a16:creationId xmlns:a16="http://schemas.microsoft.com/office/drawing/2014/main" id="{C708D848-A31B-48EE-A876-DD8C76AF7B5D}"/>
              </a:ext>
            </a:extLst>
          </p:cNvPr>
          <p:cNvSpPr txBox="1"/>
          <p:nvPr/>
        </p:nvSpPr>
        <p:spPr>
          <a:xfrm>
            <a:off x="618564" y="455912"/>
            <a:ext cx="7906871" cy="2965042"/>
          </a:xfrm>
          <a:prstGeom prst="rect">
            <a:avLst/>
          </a:prstGeom>
          <a:noFill/>
        </p:spPr>
        <p:txBody>
          <a:bodyPr wrap="square" rtlCol="0">
            <a:spAutoFit/>
          </a:bodyPr>
          <a:lstStyle/>
          <a:p>
            <a:pPr algn="just">
              <a:lnSpc>
                <a:spcPct val="107000"/>
              </a:lnSpc>
              <a:spcAft>
                <a:spcPts val="800"/>
              </a:spcAft>
            </a:pPr>
            <a:r>
              <a:rPr lang="it-IT" sz="1200" b="1" kern="100" dirty="0">
                <a:effectLst/>
                <a:latin typeface="Avenir Book" panose="02000503020000020003" pitchFamily="2" charset="0"/>
                <a:ea typeface="Calibri" panose="020F0502020204030204" pitchFamily="34" charset="0"/>
                <a:cs typeface="Calibri" panose="020F0502020204030204" pitchFamily="34" charset="0"/>
              </a:rPr>
              <a:t>Mauro Agnoletti</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kern="100" dirty="0">
                <a:effectLst/>
                <a:latin typeface="Avenir Book" panose="02000503020000020003" pitchFamily="2" charset="0"/>
                <a:ea typeface="Calibri" panose="020F0502020204030204" pitchFamily="34" charset="0"/>
                <a:cs typeface="Calibri" panose="020F0502020204030204" pitchFamily="34" charset="0"/>
              </a:rPr>
              <a:t>Mauro Agnoletti è Professore Associato presso il Dipartimento di Scienze e Tecnologie Agrarie, Alimentari Ambientali e Forestali (DAGRI), Scuola di Agraria, Università di Firenze. Tiene i corsi di Processi produttivi e pianificazione del paesaggio, Pianificazione dei sistemi agricoli e Forestali, Storia ambientale. È esperto scientifico del Consiglio d’Europa, FAO, UNESCO, IUFRO, CBD e titolare della Cattedra UNESCO “Paesaggi del patrimonio agricolo”, Istituto Universitario di Alti Studi Superiori, Università di Firenze.</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kern="100" dirty="0">
                <a:effectLst/>
                <a:latin typeface="Avenir Book" panose="02000503020000020003" pitchFamily="2" charset="0"/>
                <a:ea typeface="Calibri" panose="020F0502020204030204" pitchFamily="34" charset="0"/>
                <a:cs typeface="Calibri" panose="020F0502020204030204" pitchFamily="34" charset="0"/>
              </a:rPr>
              <a:t>Il Prof. Agnoletti ha coordinato numerosi progetti di ricerca finanziati. Fra questi spiccano i Progetti Speciali di Ricerca del Ministero dell’Agricoltura (MASAF) per la valorizzazione del paesaggio nelle politiche agricole nazionali e la costituzione del Registro Nazionale dei Paesaggi Rurali di Interesse Storico delle Conoscenze e delle Pratiche Agricole Tradizionali, inoltre il progetto dell'Agenzia Italiana per la Cooperazione allo Sviluppo dedicato al programma FAO GIAHS.</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kern="100" dirty="0">
                <a:effectLst/>
                <a:latin typeface="Avenir Book" panose="02000503020000020003" pitchFamily="2" charset="0"/>
                <a:ea typeface="Calibri" panose="020F0502020204030204" pitchFamily="34" charset="0"/>
                <a:cs typeface="Calibri" panose="020F0502020204030204" pitchFamily="34" charset="0"/>
              </a:rPr>
              <a:t>Nella comunità scientifica è oggi noto come uno dei ricercatori più influenti al mondo grazie ad importanti collaborazioni editoriali e una ricca produzione su riviste scientifiche.</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098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56406A1-CB72-3173-FA6F-ECA64FFCFA52}"/>
              </a:ext>
            </a:extLst>
          </p:cNvPr>
          <p:cNvPicPr>
            <a:picLocks noChangeAspect="1"/>
          </p:cNvPicPr>
          <p:nvPr/>
        </p:nvPicPr>
        <p:blipFill>
          <a:blip r:embed="rId2"/>
          <a:stretch>
            <a:fillRect/>
          </a:stretch>
        </p:blipFill>
        <p:spPr>
          <a:xfrm>
            <a:off x="0" y="0"/>
            <a:ext cx="9144000" cy="5143500"/>
          </a:xfrm>
          <a:prstGeom prst="rect">
            <a:avLst/>
          </a:prstGeom>
        </p:spPr>
      </p:pic>
      <p:sp>
        <p:nvSpPr>
          <p:cNvPr id="2" name="CasellaDiTesto 1">
            <a:extLst>
              <a:ext uri="{FF2B5EF4-FFF2-40B4-BE49-F238E27FC236}">
                <a16:creationId xmlns:a16="http://schemas.microsoft.com/office/drawing/2014/main" id="{C708D848-A31B-48EE-A876-DD8C76AF7B5D}"/>
              </a:ext>
            </a:extLst>
          </p:cNvPr>
          <p:cNvSpPr txBox="1"/>
          <p:nvPr/>
        </p:nvSpPr>
        <p:spPr>
          <a:xfrm>
            <a:off x="618564" y="455912"/>
            <a:ext cx="7906871" cy="3060068"/>
          </a:xfrm>
          <a:prstGeom prst="rect">
            <a:avLst/>
          </a:prstGeom>
          <a:noFill/>
        </p:spPr>
        <p:txBody>
          <a:bodyPr wrap="square" rtlCol="0">
            <a:spAutoFit/>
          </a:bodyPr>
          <a:lstStyle/>
          <a:p>
            <a:pPr algn="just">
              <a:lnSpc>
                <a:spcPct val="107000"/>
              </a:lnSpc>
              <a:spcAft>
                <a:spcPts val="800"/>
              </a:spcAft>
            </a:pPr>
            <a:r>
              <a:rPr lang="it-IT" sz="1200" b="1" kern="100" dirty="0">
                <a:effectLst/>
                <a:latin typeface="Avenir Book" panose="02000503020000020003" pitchFamily="2" charset="0"/>
                <a:ea typeface="Calibri" panose="020F0502020204030204" pitchFamily="34" charset="0"/>
                <a:cs typeface="Calibri" panose="020F0502020204030204" pitchFamily="34" charset="0"/>
              </a:rPr>
              <a:t>Valerio Ceva Grimaldi</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kern="100" dirty="0">
                <a:effectLst/>
                <a:latin typeface="Avenir Book" panose="02000503020000020003" pitchFamily="2" charset="0"/>
                <a:ea typeface="Calibri" panose="020F0502020204030204" pitchFamily="34" charset="0"/>
                <a:cs typeface="Calibri" panose="020F0502020204030204" pitchFamily="34" charset="0"/>
              </a:rPr>
              <a:t>Valerio Ceva Grimaldi Pisanelli di Pietracatella, 47 anni, è giornalista professionista, laureato in giurisprudenza all'Università Federico II di Napoli, esperto di strategie di comunicazione. Vanta un’esperienza venticinquennale di comunicazione istituzionale e consulenze Rai (Gap-Generazioni alla prova; Ulisse, il piacere della scoperta, trasmissione condotta da Alberto Angela). Vicedirettore di Terra, il primo quotidiano ecologista d'Italia, autore e coautore delle guide “Napoli insolita e segreta” e “Campania insolita e segreta” per l'editore internazionale </a:t>
            </a:r>
            <a:r>
              <a:rPr lang="it-IT" sz="1200" kern="100" dirty="0" err="1">
                <a:effectLst/>
                <a:latin typeface="Avenir Book" panose="02000503020000020003" pitchFamily="2" charset="0"/>
                <a:ea typeface="Calibri" panose="020F0502020204030204" pitchFamily="34" charset="0"/>
                <a:cs typeface="Calibri" panose="020F0502020204030204" pitchFamily="34" charset="0"/>
              </a:rPr>
              <a:t>Jonglez</a:t>
            </a:r>
            <a:r>
              <a:rPr lang="it-IT" sz="1200" kern="100" dirty="0">
                <a:effectLst/>
                <a:latin typeface="Avenir Book" panose="02000503020000020003" pitchFamily="2" charset="0"/>
                <a:ea typeface="Calibri" panose="020F0502020204030204" pitchFamily="34" charset="0"/>
                <a:cs typeface="Calibri" panose="020F0502020204030204" pitchFamily="34" charset="0"/>
              </a:rPr>
              <a:t> in cui sono descritti con testi e foto centinaia di luoghi ed itinerari meno noti (ipogei di epoca greca, biblioteche antiche, cappelle, chiese, chiostri, musei, collezioni private, percorsi sotterranei) con un focus sulla scoperta delle vigne metropolitane e di antiche tecniche vitivinicole del territorio.</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kern="100" dirty="0">
                <a:effectLst/>
                <a:latin typeface="Avenir Book" panose="02000503020000020003" pitchFamily="2" charset="0"/>
                <a:ea typeface="Calibri" panose="020F0502020204030204" pitchFamily="34" charset="0"/>
                <a:cs typeface="Calibri" panose="020F0502020204030204" pitchFamily="34" charset="0"/>
              </a:rPr>
              <a:t>Già consulente di numerosi deputati in diverse legislature, ha lavorato anche nello staff della presidenza della Provincia di Napoli e nell’assessorato all'Ambiente del Comune di Napoli. Non mancano al suo attivo collaborazioni come ghostwriter e blogger per importanti testate nazionali (Huffington Post, </a:t>
            </a:r>
            <a:r>
              <a:rPr lang="it-IT" sz="1200" kern="100" dirty="0" err="1">
                <a:effectLst/>
                <a:latin typeface="Avenir Book" panose="02000503020000020003" pitchFamily="2" charset="0"/>
                <a:ea typeface="Calibri" panose="020F0502020204030204" pitchFamily="34" charset="0"/>
                <a:cs typeface="Calibri" panose="020F0502020204030204" pitchFamily="34" charset="0"/>
              </a:rPr>
              <a:t>Repubblica.it</a:t>
            </a:r>
            <a:r>
              <a:rPr lang="it-IT" sz="1200" kern="100" dirty="0">
                <a:effectLst/>
                <a:latin typeface="Avenir Book" panose="02000503020000020003" pitchFamily="2" charset="0"/>
                <a:ea typeface="Calibri" panose="020F0502020204030204" pitchFamily="34" charset="0"/>
                <a:cs typeface="Calibri" panose="020F0502020204030204" pitchFamily="34" charset="0"/>
              </a:rPr>
              <a:t>, con fotogallery su luoghi “insoliti e segreti”). Recente il suo incarico come coordinatore editoriale del magazine Spazio Pubblico (Fp Cgil).</a:t>
            </a:r>
            <a:endParaRPr lang="it-IT" sz="1200" kern="100" dirty="0">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695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C8550F6E-6888-7ACD-8B19-4C50ADB5A8C1}"/>
              </a:ext>
            </a:extLst>
          </p:cNvPr>
          <p:cNvPicPr>
            <a:picLocks noChangeAspect="1"/>
          </p:cNvPicPr>
          <p:nvPr/>
        </p:nvPicPr>
        <p:blipFill>
          <a:blip r:embed="rId2"/>
          <a:stretch>
            <a:fillRect/>
          </a:stretch>
        </p:blipFill>
        <p:spPr>
          <a:xfrm>
            <a:off x="0" y="0"/>
            <a:ext cx="9144000" cy="5143500"/>
          </a:xfrm>
          <a:prstGeom prst="rect">
            <a:avLst/>
          </a:prstGeom>
        </p:spPr>
      </p:pic>
      <p:sp>
        <p:nvSpPr>
          <p:cNvPr id="2" name="CasellaDiTesto 1">
            <a:extLst>
              <a:ext uri="{FF2B5EF4-FFF2-40B4-BE49-F238E27FC236}">
                <a16:creationId xmlns:a16="http://schemas.microsoft.com/office/drawing/2014/main" id="{C708D848-A31B-48EE-A876-DD8C76AF7B5D}"/>
              </a:ext>
            </a:extLst>
          </p:cNvPr>
          <p:cNvSpPr txBox="1"/>
          <p:nvPr/>
        </p:nvSpPr>
        <p:spPr>
          <a:xfrm>
            <a:off x="618564" y="455912"/>
            <a:ext cx="7906871" cy="3660041"/>
          </a:xfrm>
          <a:prstGeom prst="rect">
            <a:avLst/>
          </a:prstGeom>
          <a:noFill/>
        </p:spPr>
        <p:txBody>
          <a:bodyPr wrap="square" rtlCol="0">
            <a:spAutoFit/>
          </a:bodyPr>
          <a:lstStyle/>
          <a:p>
            <a:endParaRPr lang="it-IT" sz="1200" dirty="0">
              <a:latin typeface="Avenir Book" panose="02000503020000020003" pitchFamily="2" charset="0"/>
            </a:endParaRPr>
          </a:p>
          <a:p>
            <a:endParaRPr lang="it-IT" sz="1200" dirty="0">
              <a:latin typeface="Avenir Book" panose="02000503020000020003" pitchFamily="2" charset="0"/>
            </a:endParaRPr>
          </a:p>
          <a:p>
            <a:endParaRPr lang="it-IT" sz="1200" dirty="0">
              <a:latin typeface="Avenir Book" panose="02000503020000020003" pitchFamily="2" charset="0"/>
            </a:endParaRPr>
          </a:p>
          <a:p>
            <a:endParaRPr lang="it-IT" sz="1200" dirty="0">
              <a:latin typeface="Avenir Book" panose="02000503020000020003" pitchFamily="2" charset="0"/>
            </a:endParaRPr>
          </a:p>
          <a:p>
            <a:endParaRPr lang="it-IT" sz="1200" dirty="0">
              <a:latin typeface="Avenir Book" panose="02000503020000020003" pitchFamily="2" charset="0"/>
            </a:endParaRPr>
          </a:p>
          <a:p>
            <a:endParaRPr lang="it-IT" sz="1200" dirty="0">
              <a:latin typeface="Avenir Book" panose="02000503020000020003" pitchFamily="2" charset="0"/>
            </a:endParaRPr>
          </a:p>
          <a:p>
            <a:endParaRPr lang="it-IT" sz="1200" dirty="0">
              <a:latin typeface="Avenir Book" panose="02000503020000020003" pitchFamily="2" charset="0"/>
            </a:endParaRPr>
          </a:p>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La Giornata Nazionale della Cultura del Vino e dell’Olio nasce su iniziativa di Associazione Italiana Sommelier, coerentemente con la mission che connota l’Associazione fin dal 1965:</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4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la valorizzazione e la divulgazione della cultura enogastronomica italiana</a:t>
            </a: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La formazione, fiore all’occhiello di AIS da quasi sessant’anni, valica i confini abituali delle aree didattiche, grazie alla Giornata Nazionale, per incontrare il pubblico degli appassionati e degli studenti, sensibilizzandoli al ruolo valoriale della storia e della tradizione del vino e dell’olio italiani. Tali conoscenze consentono di comprendere le origini e gli sviluppi di un sistema produttivo di antichissime origini, tipico dell'area mediterranea, espressione di saperi e competenze secolari.</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p:txBody>
      </p:sp>
      <p:cxnSp>
        <p:nvCxnSpPr>
          <p:cNvPr id="3" name="Connettore 1 2">
            <a:extLst>
              <a:ext uri="{FF2B5EF4-FFF2-40B4-BE49-F238E27FC236}">
                <a16:creationId xmlns:a16="http://schemas.microsoft.com/office/drawing/2014/main" id="{4D785C7E-0356-9B80-49B0-9A05EB6C4085}"/>
              </a:ext>
            </a:extLst>
          </p:cNvPr>
          <p:cNvCxnSpPr>
            <a:cxnSpLocks/>
          </p:cNvCxnSpPr>
          <p:nvPr/>
        </p:nvCxnSpPr>
        <p:spPr>
          <a:xfrm>
            <a:off x="746573" y="503210"/>
            <a:ext cx="0" cy="649192"/>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5C5BEFDA-51CD-FA77-2BC7-CF7FCCE53085}"/>
              </a:ext>
            </a:extLst>
          </p:cNvPr>
          <p:cNvSpPr txBox="1"/>
          <p:nvPr/>
        </p:nvSpPr>
        <p:spPr>
          <a:xfrm>
            <a:off x="982493" y="455912"/>
            <a:ext cx="2938305" cy="1077218"/>
          </a:xfrm>
          <a:prstGeom prst="rect">
            <a:avLst/>
          </a:prstGeom>
          <a:noFill/>
        </p:spPr>
        <p:txBody>
          <a:bodyPr wrap="none" rtlCol="0">
            <a:spAutoFit/>
          </a:bodyPr>
          <a:lstStyle/>
          <a:p>
            <a:r>
              <a:rPr lang="it-IT" sz="1600" b="1" dirty="0">
                <a:latin typeface="Avenir Medium" panose="02000503020000020003" pitchFamily="2" charset="0"/>
              </a:rPr>
              <a:t>GIORNATA NAZIONALE </a:t>
            </a:r>
          </a:p>
          <a:p>
            <a:r>
              <a:rPr lang="it-IT" sz="1600" b="1" dirty="0">
                <a:latin typeface="Avenir Medium" panose="02000503020000020003" pitchFamily="2" charset="0"/>
              </a:rPr>
              <a:t>DELLA CULTURA</a:t>
            </a:r>
          </a:p>
          <a:p>
            <a:r>
              <a:rPr lang="it-IT" sz="1600" b="1" dirty="0">
                <a:latin typeface="Avenir Medium" panose="02000503020000020003" pitchFamily="2" charset="0"/>
              </a:rPr>
              <a:t>DEL VINO E DELL’OLIO 2023</a:t>
            </a:r>
          </a:p>
          <a:p>
            <a:r>
              <a:rPr lang="it-IT" sz="1600" dirty="0">
                <a:latin typeface="Avenir Book" panose="02000503020000020003" pitchFamily="2" charset="0"/>
              </a:rPr>
              <a:t>XIII Edizione</a:t>
            </a:r>
          </a:p>
        </p:txBody>
      </p:sp>
    </p:spTree>
    <p:extLst>
      <p:ext uri="{BB962C8B-B14F-4D97-AF65-F5344CB8AC3E}">
        <p14:creationId xmlns:p14="http://schemas.microsoft.com/office/powerpoint/2010/main" val="9141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EA8106C7-0AEF-3825-5E07-E431FD5C1B23}"/>
              </a:ext>
            </a:extLst>
          </p:cNvPr>
          <p:cNvPicPr>
            <a:picLocks noChangeAspect="1"/>
          </p:cNvPicPr>
          <p:nvPr/>
        </p:nvPicPr>
        <p:blipFill>
          <a:blip r:embed="rId2"/>
          <a:stretch>
            <a:fillRect/>
          </a:stretch>
        </p:blipFill>
        <p:spPr>
          <a:xfrm>
            <a:off x="0" y="0"/>
            <a:ext cx="9144000" cy="5143500"/>
          </a:xfrm>
          <a:prstGeom prst="rect">
            <a:avLst/>
          </a:prstGeom>
        </p:spPr>
      </p:pic>
      <p:sp>
        <p:nvSpPr>
          <p:cNvPr id="2" name="CasellaDiTesto 1">
            <a:extLst>
              <a:ext uri="{FF2B5EF4-FFF2-40B4-BE49-F238E27FC236}">
                <a16:creationId xmlns:a16="http://schemas.microsoft.com/office/drawing/2014/main" id="{C708D848-A31B-48EE-A876-DD8C76AF7B5D}"/>
              </a:ext>
            </a:extLst>
          </p:cNvPr>
          <p:cNvSpPr txBox="1"/>
          <p:nvPr/>
        </p:nvSpPr>
        <p:spPr>
          <a:xfrm>
            <a:off x="618564" y="455912"/>
            <a:ext cx="7906871" cy="2828403"/>
          </a:xfrm>
          <a:prstGeom prst="rect">
            <a:avLst/>
          </a:prstGeom>
          <a:noFill/>
        </p:spPr>
        <p:txBody>
          <a:bodyPr wrap="square" rtlCol="0">
            <a:spAutoFit/>
          </a:bodyPr>
          <a:lstStyle/>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Grazie al </a:t>
            </a:r>
            <a:r>
              <a:rPr lang="it-IT" sz="14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Protocollo d’Intesa</a:t>
            </a: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 siglato con il Ministero dell'Istruzione e del Merito (MIM), il Ministero della Cultura (MIC) e il Ministero dell’Agricoltura della Sovranità Alimentare e delle Foreste (MASAF), la Giornata Nazionale ha coinvolto, nell’arco di 12 edizioni, oltre 160 sedi straordinarie lungo tutta la penisola, selezionate tra siti archeologici e luoghi di alto valore storico e artistico.</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Anche le grandi difficoltà generate dalla pandemia non hanno mai fatto venir meno questo impegno, che anzi ha stimolato lo sviluppo di nuove modalità di comunicazione con le quali continuare a raggiungere gli oltre quarantamila associati AIS e i moltissimi appassionati.</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L’uscita da questa crisi epocale e la tanto attesa ripresa economica hanno sicuramente generato nuovi atteggiamenti e nuove necessità, confermando l’attualità del messaggio originario della giornata della cultura del Vino e dell’Olio. Ci esortano quindi a sostenerla con rinnovato slancio ed entusiasmo partecipativo.</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3923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A8D2A75B-7E54-61A1-1C4A-EAC825904179}"/>
              </a:ext>
            </a:extLst>
          </p:cNvPr>
          <p:cNvPicPr>
            <a:picLocks noChangeAspect="1"/>
          </p:cNvPicPr>
          <p:nvPr/>
        </p:nvPicPr>
        <p:blipFill>
          <a:blip r:embed="rId2"/>
          <a:stretch>
            <a:fillRect/>
          </a:stretch>
        </p:blipFill>
        <p:spPr>
          <a:xfrm>
            <a:off x="0" y="0"/>
            <a:ext cx="9144000" cy="5145776"/>
          </a:xfrm>
          <a:prstGeom prst="rect">
            <a:avLst/>
          </a:prstGeom>
        </p:spPr>
      </p:pic>
      <p:sp>
        <p:nvSpPr>
          <p:cNvPr id="10" name="CasellaDiTesto 9">
            <a:extLst>
              <a:ext uri="{FF2B5EF4-FFF2-40B4-BE49-F238E27FC236}">
                <a16:creationId xmlns:a16="http://schemas.microsoft.com/office/drawing/2014/main" id="{277E116B-9D08-9858-FB36-ACA92BB4AF42}"/>
              </a:ext>
            </a:extLst>
          </p:cNvPr>
          <p:cNvSpPr txBox="1"/>
          <p:nvPr/>
        </p:nvSpPr>
        <p:spPr>
          <a:xfrm>
            <a:off x="1147004" y="551603"/>
            <a:ext cx="7473876" cy="2795445"/>
          </a:xfrm>
          <a:prstGeom prst="rect">
            <a:avLst/>
          </a:prstGeom>
          <a:noFill/>
        </p:spPr>
        <p:txBody>
          <a:bodyPr wrap="square" rtlCol="0">
            <a:spAutoFit/>
          </a:bodyPr>
          <a:lstStyle/>
          <a:p>
            <a:pPr algn="just">
              <a:lnSpc>
                <a:spcPct val="107000"/>
              </a:lnSpc>
              <a:spcAft>
                <a:spcPts val="800"/>
              </a:spcAft>
            </a:pPr>
            <a:r>
              <a:rPr lang="it-IT" sz="1400" b="1" kern="0" dirty="0">
                <a:solidFill>
                  <a:schemeClr val="bg1"/>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	Il tema</a:t>
            </a:r>
          </a:p>
          <a:p>
            <a:pPr>
              <a:lnSpc>
                <a:spcPct val="107000"/>
              </a:lnSpc>
              <a:spcAft>
                <a:spcPts val="800"/>
              </a:spcAft>
            </a:pPr>
            <a:r>
              <a:rPr lang="it-IT" sz="1400" kern="100" dirty="0">
                <a:solidFill>
                  <a:schemeClr val="bg1"/>
                </a:solidFill>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rPr>
              <a:t>	</a:t>
            </a:r>
            <a:r>
              <a:rPr lang="it-IT" b="1" kern="0" dirty="0">
                <a:solidFill>
                  <a:schemeClr val="bg1"/>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Tratti rurali e identità enogastronomiche del patrimonio 	paesaggistico e culturale italiano”.</a:t>
            </a:r>
          </a:p>
          <a:p>
            <a:pPr algn="just">
              <a:lnSpc>
                <a:spcPct val="107000"/>
              </a:lnSpc>
              <a:spcAft>
                <a:spcPts val="800"/>
              </a:spcAft>
            </a:pPr>
            <a:r>
              <a:rPr lang="it-IT" kern="100" dirty="0">
                <a:solidFill>
                  <a:schemeClr val="bg1"/>
                </a:solidFill>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rPr>
              <a:t>                                                                                                                        </a:t>
            </a:r>
            <a:r>
              <a:rPr lang="it-IT" sz="1400" kern="0" dirty="0">
                <a:solidFill>
                  <a:schemeClr val="bg1"/>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È il tema proposto per la 13° edizione della Giornata Nazionale della Cultura del Vino e dell’Olio.</a:t>
            </a:r>
            <a:r>
              <a:rPr lang="it-IT" sz="1400" kern="100" dirty="0">
                <a:solidFill>
                  <a:schemeClr val="bg1"/>
                </a:solidFill>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rPr>
              <a:t> </a:t>
            </a:r>
            <a:r>
              <a:rPr lang="it-IT" sz="1400" kern="0" dirty="0">
                <a:solidFill>
                  <a:schemeClr val="bg1"/>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Come ci viene puntualmente ricordato nel protocollo d’intesa: “La cultura produttiva dell'olio e del vino ha contribuito a connotare nel corso dei secoli, in maniera significativa, larga parte del paesaggio italiano divenendo, anche dal punto di vista estetico, uno dei tratti più caratteristici dei territori regionali”. In questa edizione AIS propone un focus specifico sull’argomento del paesaggio, di estrema attualità.</a:t>
            </a:r>
            <a:endParaRPr lang="it-IT" sz="1400" kern="100" dirty="0">
              <a:solidFill>
                <a:schemeClr val="bg1"/>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2588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34E58E-0EA4-00DE-B9E6-49C47A06F703}"/>
              </a:ext>
            </a:extLst>
          </p:cNvPr>
          <p:cNvPicPr>
            <a:picLocks noChangeAspect="1"/>
          </p:cNvPicPr>
          <p:nvPr/>
        </p:nvPicPr>
        <p:blipFill>
          <a:blip r:embed="rId2"/>
          <a:stretch>
            <a:fillRect/>
          </a:stretch>
        </p:blipFill>
        <p:spPr>
          <a:xfrm>
            <a:off x="0" y="0"/>
            <a:ext cx="9144000" cy="5143500"/>
          </a:xfrm>
          <a:prstGeom prst="rect">
            <a:avLst/>
          </a:prstGeom>
        </p:spPr>
      </p:pic>
      <p:sp>
        <p:nvSpPr>
          <p:cNvPr id="2" name="CasellaDiTesto 1">
            <a:extLst>
              <a:ext uri="{FF2B5EF4-FFF2-40B4-BE49-F238E27FC236}">
                <a16:creationId xmlns:a16="http://schemas.microsoft.com/office/drawing/2014/main" id="{C708D848-A31B-48EE-A876-DD8C76AF7B5D}"/>
              </a:ext>
            </a:extLst>
          </p:cNvPr>
          <p:cNvSpPr txBox="1"/>
          <p:nvPr/>
        </p:nvSpPr>
        <p:spPr>
          <a:xfrm>
            <a:off x="618564" y="455912"/>
            <a:ext cx="7906871" cy="3058914"/>
          </a:xfrm>
          <a:prstGeom prst="rect">
            <a:avLst/>
          </a:prstGeom>
          <a:noFill/>
        </p:spPr>
        <p:txBody>
          <a:bodyPr wrap="square" rtlCol="0">
            <a:spAutoFit/>
          </a:bodyPr>
          <a:lstStyle/>
          <a:p>
            <a:pPr algn="just">
              <a:lnSpc>
                <a:spcPct val="107000"/>
              </a:lnSpc>
              <a:spcAft>
                <a:spcPts val="800"/>
              </a:spcAft>
            </a:pPr>
            <a:r>
              <a:rPr lang="it-IT" sz="14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L’obiettivo della GNCVO 2023</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Il MIM, il MIC, il MASAF e l'AIS hanno rinnovato, siglando nuovamente il protocollo d’intesa ad aprile 2022, “</a:t>
            </a:r>
            <a:r>
              <a:rPr lang="it-IT" sz="1400" i="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l’impegno ad operare congiuntamente per promuovere e sostenere, presso le scuole del primo e secondo ciclo, un processo di conoscenza della storia economica dei territori e delle tradizioni culturali legate alla produzione enologica e olearia, nonché del patrimonio culturale, materiale e immateriale, da esse rappresentato, anche attraverso percorsi museali e storico-documentari specifici in luoghi della cultura allo scopo individuati</a:t>
            </a: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Nel rispetto di questo impegno, </a:t>
            </a:r>
            <a:r>
              <a:rPr lang="it-IT" sz="14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AIS propone di rafforzare l’azione educativa nei confronti degli studenti con un’iniziativa che li veda protagonisti attivi, non semplici destinatari di una comunicazione. L’obiettivo di questa edizione è far capire loro perché i paesaggi, in particolare quelli rurali della vigna e dell’uliveto, rappresentino nel loro insieme un valore culturale nazionale.</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52756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5F18F88A-2543-C010-0570-1CF579003468}"/>
              </a:ext>
            </a:extLst>
          </p:cNvPr>
          <p:cNvPicPr>
            <a:picLocks noChangeAspect="1"/>
          </p:cNvPicPr>
          <p:nvPr/>
        </p:nvPicPr>
        <p:blipFill>
          <a:blip r:embed="rId2"/>
          <a:stretch>
            <a:fillRect/>
          </a:stretch>
        </p:blipFill>
        <p:spPr>
          <a:xfrm>
            <a:off x="0" y="0"/>
            <a:ext cx="9144000" cy="5143500"/>
          </a:xfrm>
          <a:prstGeom prst="rect">
            <a:avLst/>
          </a:prstGeom>
        </p:spPr>
      </p:pic>
      <p:sp>
        <p:nvSpPr>
          <p:cNvPr id="12" name="CasellaDiTesto 11">
            <a:extLst>
              <a:ext uri="{FF2B5EF4-FFF2-40B4-BE49-F238E27FC236}">
                <a16:creationId xmlns:a16="http://schemas.microsoft.com/office/drawing/2014/main" id="{C7518FD4-BDD8-C5FF-6EC9-F0730255217E}"/>
              </a:ext>
            </a:extLst>
          </p:cNvPr>
          <p:cNvSpPr txBox="1"/>
          <p:nvPr/>
        </p:nvSpPr>
        <p:spPr>
          <a:xfrm>
            <a:off x="618564" y="455912"/>
            <a:ext cx="6338290" cy="2597891"/>
          </a:xfrm>
          <a:prstGeom prst="rect">
            <a:avLst/>
          </a:prstGeom>
          <a:noFill/>
        </p:spPr>
        <p:txBody>
          <a:bodyPr wrap="square" rtlCol="0">
            <a:spAutoFit/>
          </a:bodyPr>
          <a:lstStyle/>
          <a:p>
            <a:pPr algn="just">
              <a:lnSpc>
                <a:spcPct val="107000"/>
              </a:lnSpc>
              <a:spcAft>
                <a:spcPts val="800"/>
              </a:spcAft>
            </a:pPr>
            <a:r>
              <a:rPr lang="it-IT" sz="14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Come si svolge la GNCVO 2023</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La GNCVO 2023 si sviluppa in due diversi momenti nel corso di circa un anno. Il momento più rilevante da un punto di vista mediatico è il </a:t>
            </a:r>
            <a:r>
              <a:rPr lang="it-IT" sz="14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convegno</a:t>
            </a: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 di apertura che dà formalmente il via al lavoro vero e proprio nei mesi successivi con gli studenti nelle scuole coinvolte.</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In questa seconda fase gli studenti, opportunamente stimolati e sostenuti con gli strumenti messi a disposizione, potranno produrre un elaborato che concorrerà all’assegnazione di </a:t>
            </a:r>
            <a:r>
              <a:rPr lang="it-IT" sz="14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una borsa di studio finanziata da AIS</a:t>
            </a: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 I migliori lavori, selezionati su scala nazionale dal Comitato Scientifico AIS, saranno premiati in occasione della successiva edizione della GNCVO, nel 2024.</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9771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079D43E-D0CB-927A-3DC3-FC731763F369}"/>
              </a:ext>
            </a:extLst>
          </p:cNvPr>
          <p:cNvPicPr>
            <a:picLocks noChangeAspect="1"/>
          </p:cNvPicPr>
          <p:nvPr/>
        </p:nvPicPr>
        <p:blipFill>
          <a:blip r:embed="rId2"/>
          <a:stretch>
            <a:fillRect/>
          </a:stretch>
        </p:blipFill>
        <p:spPr>
          <a:xfrm>
            <a:off x="0" y="0"/>
            <a:ext cx="9144000" cy="5143500"/>
          </a:xfrm>
          <a:prstGeom prst="rect">
            <a:avLst/>
          </a:prstGeom>
        </p:spPr>
      </p:pic>
      <p:sp>
        <p:nvSpPr>
          <p:cNvPr id="2" name="CasellaDiTesto 1">
            <a:extLst>
              <a:ext uri="{FF2B5EF4-FFF2-40B4-BE49-F238E27FC236}">
                <a16:creationId xmlns:a16="http://schemas.microsoft.com/office/drawing/2014/main" id="{C708D848-A31B-48EE-A876-DD8C76AF7B5D}"/>
              </a:ext>
            </a:extLst>
          </p:cNvPr>
          <p:cNvSpPr txBox="1"/>
          <p:nvPr/>
        </p:nvSpPr>
        <p:spPr>
          <a:xfrm>
            <a:off x="618564" y="455912"/>
            <a:ext cx="7906871" cy="2342051"/>
          </a:xfrm>
          <a:prstGeom prst="rect">
            <a:avLst/>
          </a:prstGeom>
          <a:noFill/>
        </p:spPr>
        <p:txBody>
          <a:bodyPr wrap="square" rtlCol="0">
            <a:spAutoFit/>
          </a:bodyPr>
          <a:lstStyle/>
          <a:p>
            <a:pPr>
              <a:lnSpc>
                <a:spcPct val="107000"/>
              </a:lnSpc>
              <a:spcAft>
                <a:spcPts val="800"/>
              </a:spcAft>
            </a:pPr>
            <a:r>
              <a:rPr lang="it-IT" sz="1400" b="1" kern="0" dirty="0">
                <a:solidFill>
                  <a:srgbClr val="0070C1"/>
                </a:solidFill>
                <a:effectLst/>
                <a:uFill>
                  <a:solidFill>
                    <a:srgbClr val="000000"/>
                  </a:solidFill>
                </a:uFill>
                <a:latin typeface="Avenir Black" panose="02000503020000020003" pitchFamily="2" charset="0"/>
                <a:ea typeface="Arial Unicode MS" panose="020B0604020202020204" pitchFamily="34" charset="-128"/>
                <a:cs typeface="Calibri" panose="020F0502020204030204" pitchFamily="34" charset="0"/>
              </a:rPr>
              <a:t>IL CONVEGNO</a:t>
            </a:r>
            <a:r>
              <a:rPr lang="it-IT" sz="1400" b="1" kern="0" dirty="0">
                <a:solidFill>
                  <a:srgbClr val="000000"/>
                </a:solidFill>
                <a:effectLst/>
                <a:uFill>
                  <a:solidFill>
                    <a:srgbClr val="000000"/>
                  </a:solidFill>
                </a:uFill>
                <a:latin typeface="Avenir Black" panose="02000503020000020003" pitchFamily="2" charset="0"/>
                <a:ea typeface="Arial Unicode MS" panose="020B0604020202020204" pitchFamily="34" charset="-128"/>
                <a:cs typeface="Calibri" panose="020F0502020204030204" pitchFamily="34" charset="0"/>
              </a:rPr>
              <a:t> </a:t>
            </a:r>
          </a:p>
          <a:p>
            <a:pPr>
              <a:lnSpc>
                <a:spcPct val="107000"/>
              </a:lnSpc>
              <a:spcAft>
                <a:spcPts val="800"/>
              </a:spcAft>
            </a:pPr>
            <a:endParaRPr lang="it-IT" sz="1400" b="1" kern="100" dirty="0">
              <a:solidFill>
                <a:srgbClr val="000000"/>
              </a:solidFill>
              <a:effectLst/>
              <a:uFill>
                <a:solidFill>
                  <a:srgbClr val="000000"/>
                </a:solidFill>
              </a:uFill>
              <a:latin typeface="Avenir Blac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Il convegno si è svolto il 19 maggio scorso</a:t>
            </a:r>
            <a:r>
              <a:rPr lang="it-IT" sz="14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 in sala Cavour, nella sede Ministero dell’Agricoltura della Sovranità Alimentare e delle Foreste, a Roma (Via XX Settembre, 20)</a:t>
            </a: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 alla presenza delle istituzioni e delle rappresentanze del mondo della scuola.</a:t>
            </a:r>
          </a:p>
          <a:p>
            <a:pPr algn="just">
              <a:lnSpc>
                <a:spcPct val="107000"/>
              </a:lnSpc>
              <a:spcAft>
                <a:spcPts val="800"/>
              </a:spcAft>
            </a:pPr>
            <a:endParaRPr lang="it-IT" sz="1400" kern="0" dirty="0">
              <a:solidFill>
                <a:srgbClr val="000000"/>
              </a:solidFill>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endParaRPr>
          </a:p>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I temi trattati durante l’incontro saranno rielaborati e resi disponibili in formato audio/video, a disposizione dei docenti per essere utilizzati nelle successive presentazioni nelle scuole coinvolte.</a:t>
            </a:r>
            <a:endParaRPr lang="it-IT" sz="14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6698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887FFBD-A047-55F7-E6C6-9B84CE23B4AD}"/>
              </a:ext>
            </a:extLst>
          </p:cNvPr>
          <p:cNvPicPr>
            <a:picLocks noChangeAspect="1"/>
          </p:cNvPicPr>
          <p:nvPr/>
        </p:nvPicPr>
        <p:blipFill>
          <a:blip r:embed="rId2"/>
          <a:stretch>
            <a:fillRect/>
          </a:stretch>
        </p:blipFill>
        <p:spPr>
          <a:xfrm>
            <a:off x="0" y="0"/>
            <a:ext cx="9144000" cy="5143500"/>
          </a:xfrm>
          <a:prstGeom prst="rect">
            <a:avLst/>
          </a:prstGeom>
        </p:spPr>
      </p:pic>
      <p:sp>
        <p:nvSpPr>
          <p:cNvPr id="2" name="CasellaDiTesto 1">
            <a:extLst>
              <a:ext uri="{FF2B5EF4-FFF2-40B4-BE49-F238E27FC236}">
                <a16:creationId xmlns:a16="http://schemas.microsoft.com/office/drawing/2014/main" id="{C708D848-A31B-48EE-A876-DD8C76AF7B5D}"/>
              </a:ext>
            </a:extLst>
          </p:cNvPr>
          <p:cNvSpPr txBox="1"/>
          <p:nvPr/>
        </p:nvSpPr>
        <p:spPr>
          <a:xfrm>
            <a:off x="618564" y="455912"/>
            <a:ext cx="7906871" cy="318100"/>
          </a:xfrm>
          <a:prstGeom prst="rect">
            <a:avLst/>
          </a:prstGeom>
          <a:noFill/>
        </p:spPr>
        <p:txBody>
          <a:bodyPr wrap="square" rtlCol="0">
            <a:spAutoFit/>
          </a:bodyPr>
          <a:lstStyle/>
          <a:p>
            <a:pPr algn="just">
              <a:lnSpc>
                <a:spcPct val="107000"/>
              </a:lnSpc>
              <a:spcAft>
                <a:spcPts val="800"/>
              </a:spcAft>
            </a:pPr>
            <a:r>
              <a:rPr lang="it-IT" sz="14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Il giornalista Valerio Ceva Grimaldi ha moderato gli interventi:</a:t>
            </a:r>
          </a:p>
        </p:txBody>
      </p:sp>
      <p:sp>
        <p:nvSpPr>
          <p:cNvPr id="42" name="CasellaDiTesto 41">
            <a:extLst>
              <a:ext uri="{FF2B5EF4-FFF2-40B4-BE49-F238E27FC236}">
                <a16:creationId xmlns:a16="http://schemas.microsoft.com/office/drawing/2014/main" id="{86B14332-770E-1F33-7709-0E67BF48D7F0}"/>
              </a:ext>
            </a:extLst>
          </p:cNvPr>
          <p:cNvSpPr txBox="1"/>
          <p:nvPr/>
        </p:nvSpPr>
        <p:spPr>
          <a:xfrm>
            <a:off x="618564" y="2122236"/>
            <a:ext cx="2438972" cy="1384995"/>
          </a:xfrm>
          <a:prstGeom prst="rect">
            <a:avLst/>
          </a:prstGeom>
          <a:noFill/>
        </p:spPr>
        <p:txBody>
          <a:bodyPr wrap="square" rtlCol="0">
            <a:spAutoFit/>
          </a:bodyPr>
          <a:lstStyle/>
          <a:p>
            <a:r>
              <a:rPr lang="it-IT" sz="1200" b="1" kern="0" dirty="0">
                <a:solidFill>
                  <a:srgbClr val="000000"/>
                </a:solidFill>
                <a:effectLst/>
                <a:uFill>
                  <a:solidFill>
                    <a:srgbClr val="000000"/>
                  </a:solidFill>
                </a:uFill>
                <a:latin typeface="Avenir Black" panose="02000503020000020003" pitchFamily="2" charset="0"/>
                <a:ea typeface="Arial Unicode MS" panose="020B0604020202020204" pitchFamily="34" charset="-128"/>
                <a:cs typeface="Calibri" panose="020F0502020204030204" pitchFamily="34" charset="0"/>
              </a:rPr>
              <a:t>Prof. Claudio </a:t>
            </a:r>
            <a:r>
              <a:rPr lang="it-IT" sz="1200" b="1" kern="0" dirty="0" err="1">
                <a:solidFill>
                  <a:srgbClr val="000000"/>
                </a:solidFill>
                <a:effectLst/>
                <a:uFill>
                  <a:solidFill>
                    <a:srgbClr val="000000"/>
                  </a:solidFill>
                </a:uFill>
                <a:latin typeface="Avenir Black" panose="02000503020000020003" pitchFamily="2" charset="0"/>
                <a:ea typeface="Arial Unicode MS" panose="020B0604020202020204" pitchFamily="34" charset="-128"/>
                <a:cs typeface="Calibri" panose="020F0502020204030204" pitchFamily="34" charset="0"/>
              </a:rPr>
              <a:t>Cassardo</a:t>
            </a:r>
            <a:r>
              <a:rPr lang="it-IT" sz="1200" b="1" kern="0" dirty="0">
                <a:solidFill>
                  <a:srgbClr val="000000"/>
                </a:solidFill>
                <a:effectLst/>
                <a:uFill>
                  <a:solidFill>
                    <a:srgbClr val="000000"/>
                  </a:solidFill>
                </a:uFill>
                <a:latin typeface="Avenir Black" panose="02000503020000020003" pitchFamily="2" charset="0"/>
                <a:ea typeface="Arial Unicode MS" panose="020B0604020202020204" pitchFamily="34" charset="-128"/>
                <a:cs typeface="Calibri" panose="020F0502020204030204" pitchFamily="34" charset="0"/>
              </a:rPr>
              <a:t> </a:t>
            </a:r>
            <a:r>
              <a:rPr lang="it-IT" sz="12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Università degli Studi di Torino.</a:t>
            </a:r>
            <a:endPar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endParaRPr lang="it-IT" sz="1200" b="1" dirty="0">
              <a:solidFill>
                <a:srgbClr val="3C82C8"/>
              </a:solidFill>
              <a:latin typeface="Avenir Black" panose="02000503020000020003" pitchFamily="2" charset="0"/>
            </a:endParaRPr>
          </a:p>
          <a:p>
            <a:endParaRPr lang="it-IT" sz="1200" b="1" u="none" strike="noStrike" dirty="0">
              <a:solidFill>
                <a:srgbClr val="3C82C8"/>
              </a:solidFill>
              <a:effectLst/>
              <a:latin typeface="Avenir Black" panose="02000503020000020003" pitchFamily="2" charset="0"/>
            </a:endParaRPr>
          </a:p>
          <a:p>
            <a:r>
              <a:rPr lang="it-IT" sz="1200" b="1" u="none" strike="noStrike" dirty="0">
                <a:solidFill>
                  <a:srgbClr val="3C82C8"/>
                </a:solidFill>
                <a:effectLst/>
                <a:latin typeface="Avenir Black" panose="02000503020000020003" pitchFamily="2" charset="0"/>
              </a:rPr>
              <a:t>Il paesaggio è un patrimonio prezioso dagli equilibri fragili. La forza della responsabilità.</a:t>
            </a:r>
          </a:p>
        </p:txBody>
      </p:sp>
      <p:sp>
        <p:nvSpPr>
          <p:cNvPr id="43" name="CasellaDiTesto 42">
            <a:extLst>
              <a:ext uri="{FF2B5EF4-FFF2-40B4-BE49-F238E27FC236}">
                <a16:creationId xmlns:a16="http://schemas.microsoft.com/office/drawing/2014/main" id="{FCDD1D46-076B-B32A-3D04-03691F5CD820}"/>
              </a:ext>
            </a:extLst>
          </p:cNvPr>
          <p:cNvSpPr txBox="1"/>
          <p:nvPr/>
        </p:nvSpPr>
        <p:spPr>
          <a:xfrm>
            <a:off x="3208048" y="2122236"/>
            <a:ext cx="2185755" cy="1200329"/>
          </a:xfrm>
          <a:prstGeom prst="rect">
            <a:avLst/>
          </a:prstGeom>
          <a:noFill/>
        </p:spPr>
        <p:txBody>
          <a:bodyPr wrap="square" rtlCol="0">
            <a:spAutoFit/>
          </a:bodyPr>
          <a:lstStyle/>
          <a:p>
            <a:r>
              <a:rPr lang="it-IT" sz="1200" b="1" kern="0" dirty="0" err="1">
                <a:solidFill>
                  <a:srgbClr val="000000"/>
                </a:solidFill>
                <a:effectLst/>
                <a:uFill>
                  <a:solidFill>
                    <a:srgbClr val="000000"/>
                  </a:solidFill>
                </a:uFill>
                <a:latin typeface="Avenir Black" panose="02000503020000020003" pitchFamily="2" charset="0"/>
                <a:ea typeface="Arial Unicode MS" panose="020B0604020202020204" pitchFamily="34" charset="-128"/>
                <a:cs typeface="Calibri" panose="020F0502020204030204" pitchFamily="34" charset="0"/>
              </a:rPr>
              <a:t>Dott.sa</a:t>
            </a:r>
            <a:r>
              <a:rPr lang="it-IT" sz="1200" b="1" kern="0" dirty="0">
                <a:solidFill>
                  <a:srgbClr val="000000"/>
                </a:solidFill>
                <a:effectLst/>
                <a:uFill>
                  <a:solidFill>
                    <a:srgbClr val="000000"/>
                  </a:solidFill>
                </a:uFill>
                <a:latin typeface="Avenir Black" panose="02000503020000020003" pitchFamily="2" charset="0"/>
                <a:ea typeface="Arial Unicode MS" panose="020B0604020202020204" pitchFamily="34" charset="-128"/>
                <a:cs typeface="Calibri" panose="020F0502020204030204" pitchFamily="34" charset="0"/>
              </a:rPr>
              <a:t> Federica Spadotto </a:t>
            </a:r>
            <a:r>
              <a:rPr lang="it-IT" sz="12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Storico dell’arte.</a:t>
            </a:r>
            <a:endPar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endParaRPr lang="it-IT" sz="1200" b="1" u="none" strike="noStrike" dirty="0">
              <a:solidFill>
                <a:srgbClr val="3C82C8"/>
              </a:solidFill>
              <a:effectLst/>
              <a:latin typeface="Avenir Black" panose="02000503020000020003" pitchFamily="2" charset="0"/>
            </a:endParaRPr>
          </a:p>
          <a:p>
            <a:endParaRPr lang="it-IT" sz="1200" b="1" dirty="0">
              <a:solidFill>
                <a:srgbClr val="3C82C8"/>
              </a:solidFill>
              <a:latin typeface="Avenir Black" panose="02000503020000020003" pitchFamily="2" charset="0"/>
            </a:endParaRPr>
          </a:p>
          <a:p>
            <a:r>
              <a:rPr lang="it-IT" sz="1200" b="1" u="none" strike="noStrike" dirty="0">
                <a:solidFill>
                  <a:srgbClr val="3C82C8"/>
                </a:solidFill>
                <a:effectLst/>
                <a:latin typeface="Avenir Black" panose="02000503020000020003" pitchFamily="2" charset="0"/>
              </a:rPr>
              <a:t>Paesaggi culturali nell’arte, tra mito, storia e poesia.</a:t>
            </a:r>
          </a:p>
        </p:txBody>
      </p:sp>
      <p:sp>
        <p:nvSpPr>
          <p:cNvPr id="44" name="CasellaDiTesto 43">
            <a:extLst>
              <a:ext uri="{FF2B5EF4-FFF2-40B4-BE49-F238E27FC236}">
                <a16:creationId xmlns:a16="http://schemas.microsoft.com/office/drawing/2014/main" id="{AB288431-3B32-AB04-DD65-6D3824594E1A}"/>
              </a:ext>
            </a:extLst>
          </p:cNvPr>
          <p:cNvSpPr txBox="1"/>
          <p:nvPr/>
        </p:nvSpPr>
        <p:spPr>
          <a:xfrm>
            <a:off x="5624988" y="2122236"/>
            <a:ext cx="2438972" cy="1569660"/>
          </a:xfrm>
          <a:prstGeom prst="rect">
            <a:avLst/>
          </a:prstGeom>
          <a:noFill/>
        </p:spPr>
        <p:txBody>
          <a:bodyPr wrap="square" rtlCol="0">
            <a:spAutoFit/>
          </a:bodyPr>
          <a:lstStyle/>
          <a:p>
            <a:r>
              <a:rPr lang="it-IT" sz="1200" b="1" kern="0" dirty="0">
                <a:solidFill>
                  <a:srgbClr val="000000"/>
                </a:solidFill>
                <a:effectLst/>
                <a:uFill>
                  <a:solidFill>
                    <a:srgbClr val="000000"/>
                  </a:solidFill>
                </a:uFill>
                <a:latin typeface="Avenir Black" panose="02000503020000020003" pitchFamily="2" charset="0"/>
                <a:ea typeface="Arial Unicode MS" panose="020B0604020202020204" pitchFamily="34" charset="-128"/>
                <a:cs typeface="Calibri" panose="020F0502020204030204" pitchFamily="34" charset="0"/>
              </a:rPr>
              <a:t>Prof. Mauro Agnoletti </a:t>
            </a:r>
          </a:p>
          <a:p>
            <a:r>
              <a:rPr lang="it-IT" sz="12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Università degli Studi di Firenze.</a:t>
            </a:r>
            <a:endParaRPr lang="it-IT" sz="1200" b="1" u="none" strike="noStrike" dirty="0">
              <a:solidFill>
                <a:srgbClr val="3C82C8"/>
              </a:solidFill>
              <a:effectLst/>
              <a:latin typeface="Avenir Black" panose="02000503020000020003" pitchFamily="2" charset="0"/>
            </a:endParaRPr>
          </a:p>
          <a:p>
            <a:endParaRPr lang="it-IT" sz="1200" b="1" u="none" strike="noStrike" dirty="0">
              <a:solidFill>
                <a:srgbClr val="3C82C8"/>
              </a:solidFill>
              <a:effectLst/>
              <a:latin typeface="Avenir Black" panose="02000503020000020003" pitchFamily="2" charset="0"/>
            </a:endParaRPr>
          </a:p>
          <a:p>
            <a:endParaRPr lang="it-IT" sz="1200" b="1" dirty="0">
              <a:solidFill>
                <a:srgbClr val="3C82C8"/>
              </a:solidFill>
              <a:latin typeface="Avenir Black" panose="02000503020000020003" pitchFamily="2" charset="0"/>
            </a:endParaRPr>
          </a:p>
          <a:p>
            <a:r>
              <a:rPr lang="it-IT" sz="1200" b="1" u="none" strike="noStrike" dirty="0">
                <a:solidFill>
                  <a:srgbClr val="3C82C8"/>
                </a:solidFill>
                <a:effectLst/>
                <a:latin typeface="Avenir Black" panose="02000503020000020003" pitchFamily="2" charset="0"/>
              </a:rPr>
              <a:t>Tutelare il paesaggio </a:t>
            </a:r>
          </a:p>
          <a:p>
            <a:r>
              <a:rPr lang="it-IT" sz="1200" b="1" u="none" strike="noStrike" dirty="0">
                <a:solidFill>
                  <a:srgbClr val="3C82C8"/>
                </a:solidFill>
                <a:effectLst/>
                <a:latin typeface="Avenir Black" panose="02000503020000020003" pitchFamily="2" charset="0"/>
              </a:rPr>
              <a:t>e la qualità alimentare.</a:t>
            </a:r>
          </a:p>
          <a:p>
            <a:r>
              <a:rPr lang="it-IT" sz="1200" b="1" u="none" strike="noStrike" dirty="0">
                <a:solidFill>
                  <a:srgbClr val="3C82C8"/>
                </a:solidFill>
                <a:effectLst/>
                <a:latin typeface="Avenir Black" panose="02000503020000020003" pitchFamily="2" charset="0"/>
              </a:rPr>
              <a:t>Il valore della </a:t>
            </a:r>
            <a:r>
              <a:rPr lang="it-IT" sz="1200" b="1" dirty="0">
                <a:solidFill>
                  <a:srgbClr val="3C82C8"/>
                </a:solidFill>
                <a:latin typeface="Avenir Black" panose="02000503020000020003" pitchFamily="2" charset="0"/>
              </a:rPr>
              <a:t>D</a:t>
            </a:r>
            <a:r>
              <a:rPr lang="it-IT" sz="1200" b="1" u="none" strike="noStrike" dirty="0">
                <a:solidFill>
                  <a:srgbClr val="3C82C8"/>
                </a:solidFill>
                <a:effectLst/>
                <a:latin typeface="Avenir Black" panose="02000503020000020003" pitchFamily="2" charset="0"/>
              </a:rPr>
              <a:t>ieta  </a:t>
            </a:r>
            <a:r>
              <a:rPr lang="it-IT" sz="1200" b="1" dirty="0">
                <a:solidFill>
                  <a:srgbClr val="3C82C8"/>
                </a:solidFill>
                <a:latin typeface="Avenir Black" panose="02000503020000020003" pitchFamily="2" charset="0"/>
              </a:rPr>
              <a:t>M</a:t>
            </a:r>
            <a:r>
              <a:rPr lang="it-IT" sz="1200" b="1" u="none" strike="noStrike" dirty="0">
                <a:solidFill>
                  <a:srgbClr val="3C82C8"/>
                </a:solidFill>
                <a:effectLst/>
                <a:latin typeface="Avenir Black" panose="02000503020000020003" pitchFamily="2" charset="0"/>
              </a:rPr>
              <a:t>editerranea.</a:t>
            </a:r>
          </a:p>
        </p:txBody>
      </p:sp>
      <p:cxnSp>
        <p:nvCxnSpPr>
          <p:cNvPr id="45" name="Connettore 1 44">
            <a:extLst>
              <a:ext uri="{FF2B5EF4-FFF2-40B4-BE49-F238E27FC236}">
                <a16:creationId xmlns:a16="http://schemas.microsoft.com/office/drawing/2014/main" id="{05558469-5030-4414-DE79-FD39E0D74F66}"/>
              </a:ext>
            </a:extLst>
          </p:cNvPr>
          <p:cNvCxnSpPr/>
          <p:nvPr/>
        </p:nvCxnSpPr>
        <p:spPr>
          <a:xfrm>
            <a:off x="650684" y="2073174"/>
            <a:ext cx="2103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9FD9F8BB-E086-3193-6F50-64F0A4C63570}"/>
              </a:ext>
            </a:extLst>
          </p:cNvPr>
          <p:cNvCxnSpPr/>
          <p:nvPr/>
        </p:nvCxnSpPr>
        <p:spPr>
          <a:xfrm>
            <a:off x="618564" y="2684473"/>
            <a:ext cx="2103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ttore 1 46">
            <a:extLst>
              <a:ext uri="{FF2B5EF4-FFF2-40B4-BE49-F238E27FC236}">
                <a16:creationId xmlns:a16="http://schemas.microsoft.com/office/drawing/2014/main" id="{E3D2562D-6A9E-4CF3-62F9-0EC8DF0AA484}"/>
              </a:ext>
            </a:extLst>
          </p:cNvPr>
          <p:cNvCxnSpPr/>
          <p:nvPr/>
        </p:nvCxnSpPr>
        <p:spPr>
          <a:xfrm>
            <a:off x="3177046" y="2073174"/>
            <a:ext cx="2103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ttore 1 47">
            <a:extLst>
              <a:ext uri="{FF2B5EF4-FFF2-40B4-BE49-F238E27FC236}">
                <a16:creationId xmlns:a16="http://schemas.microsoft.com/office/drawing/2014/main" id="{21BFCFAC-109D-C51F-DE08-2CE3CEEA0C90}"/>
              </a:ext>
            </a:extLst>
          </p:cNvPr>
          <p:cNvCxnSpPr/>
          <p:nvPr/>
        </p:nvCxnSpPr>
        <p:spPr>
          <a:xfrm>
            <a:off x="3144926" y="2684473"/>
            <a:ext cx="2103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0D78BA3E-6AEA-BFF5-ACD4-47E89A3EF9EC}"/>
              </a:ext>
            </a:extLst>
          </p:cNvPr>
          <p:cNvCxnSpPr/>
          <p:nvPr/>
        </p:nvCxnSpPr>
        <p:spPr>
          <a:xfrm>
            <a:off x="5624988" y="2073174"/>
            <a:ext cx="2103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ttore 1 49">
            <a:extLst>
              <a:ext uri="{FF2B5EF4-FFF2-40B4-BE49-F238E27FC236}">
                <a16:creationId xmlns:a16="http://schemas.microsoft.com/office/drawing/2014/main" id="{E7FF2011-002E-6989-F4CB-F8E2189991C7}"/>
              </a:ext>
            </a:extLst>
          </p:cNvPr>
          <p:cNvCxnSpPr/>
          <p:nvPr/>
        </p:nvCxnSpPr>
        <p:spPr>
          <a:xfrm>
            <a:off x="5592868" y="2684473"/>
            <a:ext cx="2103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e 50">
            <a:extLst>
              <a:ext uri="{FF2B5EF4-FFF2-40B4-BE49-F238E27FC236}">
                <a16:creationId xmlns:a16="http://schemas.microsoft.com/office/drawing/2014/main" id="{38A5FE95-DA1E-07F8-B8D9-AAB13820C000}"/>
              </a:ext>
            </a:extLst>
          </p:cNvPr>
          <p:cNvSpPr/>
          <p:nvPr/>
        </p:nvSpPr>
        <p:spPr>
          <a:xfrm>
            <a:off x="1251047" y="1210325"/>
            <a:ext cx="752514" cy="752514"/>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a:extLst>
              <a:ext uri="{FF2B5EF4-FFF2-40B4-BE49-F238E27FC236}">
                <a16:creationId xmlns:a16="http://schemas.microsoft.com/office/drawing/2014/main" id="{6D663D73-F294-B799-393D-C1D7667DCB65}"/>
              </a:ext>
            </a:extLst>
          </p:cNvPr>
          <p:cNvSpPr/>
          <p:nvPr/>
        </p:nvSpPr>
        <p:spPr>
          <a:xfrm>
            <a:off x="3777409" y="1206369"/>
            <a:ext cx="752514" cy="752514"/>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a:extLst>
              <a:ext uri="{FF2B5EF4-FFF2-40B4-BE49-F238E27FC236}">
                <a16:creationId xmlns:a16="http://schemas.microsoft.com/office/drawing/2014/main" id="{5E51488C-8509-32A9-CE89-19BFB368D7E1}"/>
              </a:ext>
            </a:extLst>
          </p:cNvPr>
          <p:cNvSpPr/>
          <p:nvPr/>
        </p:nvSpPr>
        <p:spPr>
          <a:xfrm>
            <a:off x="6193231" y="1211130"/>
            <a:ext cx="752514" cy="752514"/>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4" name="Immagine 53">
            <a:extLst>
              <a:ext uri="{FF2B5EF4-FFF2-40B4-BE49-F238E27FC236}">
                <a16:creationId xmlns:a16="http://schemas.microsoft.com/office/drawing/2014/main" id="{D9B7BDE5-792D-C613-0266-8B96CE001CA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2933" y1="43990" x2="32933" y2="43990"/>
                        <a14:foregroundMark x1="32692" y1="58413" x2="32692" y2="58413"/>
                        <a14:foregroundMark x1="38462" y1="63462" x2="38462" y2="63462"/>
                        <a14:foregroundMark x1="54327" y1="68269" x2="54327" y2="68269"/>
                        <a14:foregroundMark x1="80769" y1="53365" x2="80769" y2="53365"/>
                      </a14:backgroundRemoval>
                    </a14:imgEffect>
                    <a14:imgEffect>
                      <a14:brightnessContrast bright="100000"/>
                    </a14:imgEffect>
                  </a14:imgLayer>
                </a14:imgProps>
              </a:ext>
            </a:extLst>
          </a:blip>
          <a:stretch>
            <a:fillRect/>
          </a:stretch>
        </p:blipFill>
        <p:spPr>
          <a:xfrm>
            <a:off x="3851742" y="1299782"/>
            <a:ext cx="582431" cy="582431"/>
          </a:xfrm>
          <a:prstGeom prst="rect">
            <a:avLst/>
          </a:prstGeom>
        </p:spPr>
      </p:pic>
      <p:pic>
        <p:nvPicPr>
          <p:cNvPr id="55" name="Immagine 54">
            <a:extLst>
              <a:ext uri="{FF2B5EF4-FFF2-40B4-BE49-F238E27FC236}">
                <a16:creationId xmlns:a16="http://schemas.microsoft.com/office/drawing/2014/main" id="{A01B115F-AFE2-ED71-0DF2-83D7F9EE17A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778" y1="71598" x2="27778" y2="71598"/>
                      </a14:backgroundRemoval>
                    </a14:imgEffect>
                    <a14:imgEffect>
                      <a14:brightnessContrast bright="100000"/>
                    </a14:imgEffect>
                  </a14:imgLayer>
                </a14:imgProps>
              </a:ext>
            </a:extLst>
          </a:blip>
          <a:stretch>
            <a:fillRect/>
          </a:stretch>
        </p:blipFill>
        <p:spPr>
          <a:xfrm>
            <a:off x="1294245" y="1370908"/>
            <a:ext cx="650196" cy="488370"/>
          </a:xfrm>
          <a:prstGeom prst="rect">
            <a:avLst/>
          </a:prstGeom>
        </p:spPr>
      </p:pic>
      <p:pic>
        <p:nvPicPr>
          <p:cNvPr id="56" name="Immagine 55">
            <a:extLst>
              <a:ext uri="{FF2B5EF4-FFF2-40B4-BE49-F238E27FC236}">
                <a16:creationId xmlns:a16="http://schemas.microsoft.com/office/drawing/2014/main" id="{B9B17303-409C-2CA8-6A3E-ACEE9C5FDB3F}"/>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6342514" y="1417718"/>
            <a:ext cx="410939" cy="385538"/>
          </a:xfrm>
          <a:prstGeom prst="rect">
            <a:avLst/>
          </a:prstGeom>
        </p:spPr>
      </p:pic>
    </p:spTree>
    <p:extLst>
      <p:ext uri="{BB962C8B-B14F-4D97-AF65-F5344CB8AC3E}">
        <p14:creationId xmlns:p14="http://schemas.microsoft.com/office/powerpoint/2010/main" val="96709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708D848-A31B-48EE-A876-DD8C76AF7B5D}"/>
              </a:ext>
            </a:extLst>
          </p:cNvPr>
          <p:cNvSpPr txBox="1"/>
          <p:nvPr/>
        </p:nvSpPr>
        <p:spPr>
          <a:xfrm>
            <a:off x="618564" y="455912"/>
            <a:ext cx="7906871" cy="3949414"/>
          </a:xfrm>
          <a:prstGeom prst="rect">
            <a:avLst/>
          </a:prstGeom>
          <a:noFill/>
        </p:spPr>
        <p:txBody>
          <a:bodyPr wrap="square" rtlCol="0">
            <a:spAutoFit/>
          </a:bodyPr>
          <a:lstStyle/>
          <a:p>
            <a:pPr>
              <a:lnSpc>
                <a:spcPct val="107000"/>
              </a:lnSpc>
              <a:spcAft>
                <a:spcPts val="800"/>
              </a:spcAft>
            </a:pPr>
            <a:r>
              <a:rPr lang="it-IT" sz="1200" b="1" kern="0" dirty="0">
                <a:solidFill>
                  <a:srgbClr val="0070C1"/>
                </a:solidFill>
                <a:effectLst/>
                <a:uFill>
                  <a:solidFill>
                    <a:srgbClr val="000000"/>
                  </a:solidFill>
                </a:uFill>
                <a:latin typeface="Avenir Black" panose="02000503020000020003" pitchFamily="2" charset="0"/>
                <a:ea typeface="Arial Unicode MS" panose="020B0604020202020204" pitchFamily="34" charset="-128"/>
                <a:cs typeface="Calibri" panose="020F0502020204030204" pitchFamily="34" charset="0"/>
              </a:rPr>
              <a:t>LA BORSA DI STUDIO</a:t>
            </a:r>
          </a:p>
          <a:p>
            <a:pPr>
              <a:lnSpc>
                <a:spcPct val="107000"/>
              </a:lnSpc>
              <a:spcAft>
                <a:spcPts val="800"/>
              </a:spcAft>
            </a:pPr>
            <a:endParaRPr lang="it-IT" sz="1200" b="1" kern="100" dirty="0">
              <a:solidFill>
                <a:srgbClr val="000000"/>
              </a:solidFill>
              <a:effectLst/>
              <a:uFill>
                <a:solidFill>
                  <a:srgbClr val="000000"/>
                </a:solidFill>
              </a:uFill>
              <a:latin typeface="Avenir Blac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2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A chi è rivolta la borsa di studio</a:t>
            </a:r>
            <a:endPar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it-IT" sz="12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La borsa di studio è aperta agli studenti delle scuole del secondo ciclo con particolare riguardo per allievi del 4° e 5° anno degli istituti agrari, </a:t>
            </a:r>
            <a:r>
              <a:rPr lang="it-IT" sz="1200" dirty="0">
                <a:solidFill>
                  <a:srgbClr val="000000"/>
                </a:solidFill>
                <a:effectLst/>
                <a:latin typeface="Avenir Book" panose="02000503020000020003" pitchFamily="2" charset="0"/>
              </a:rPr>
              <a:t>degli istituti tecnico economici con indirizzo Turistico e degli istituti professionali per i Servizi per Enogastronomia ed Ospitalità Alberghiera. </a:t>
            </a:r>
            <a:r>
              <a:rPr lang="it-IT" sz="12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Gli studenti concorrono con un lavoro di gruppo per ogni classe partecipante. </a:t>
            </a:r>
            <a:endPar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pPr algn="just">
              <a:lnSpc>
                <a:spcPct val="150000"/>
              </a:lnSpc>
              <a:spcAft>
                <a:spcPts val="800"/>
              </a:spcAft>
            </a:pPr>
            <a:r>
              <a:rPr lang="it-IT" sz="1200" b="1"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L’elaborato per la partecipazione</a:t>
            </a:r>
            <a:endPar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a:p>
            <a:r>
              <a:rPr lang="it-IT" sz="12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I concorrenti, guidati da un docente interno alla scuola e/o con l’ausilio di un docente AIS, saranno chiamati ad elaborare un itinerario sul territorio nazionale prendendo spunto da uno dei paesaggi rurali storici iscritti al Registro nazionale o censiti da Rete Rurale Nazionale, attraverso l’utilizzo di qualsiasi tecnica narrativa ed in qualsiasi forma (scritta e/o multimediale), enfatizzando elementi storici, artistici, architettonici e paesaggistici, intimamente legati al mondo del vino e dell’olio. </a:t>
            </a:r>
            <a:r>
              <a:rPr lang="it-IT" sz="1200" kern="0" dirty="0">
                <a:solidFill>
                  <a:srgbClr val="000000"/>
                </a:solidFill>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G</a:t>
            </a:r>
            <a:r>
              <a:rPr lang="it-IT" sz="1200" dirty="0">
                <a:solidFill>
                  <a:srgbClr val="000000"/>
                </a:solidFill>
                <a:effectLst/>
                <a:latin typeface="Avenir Book" panose="02000503020000020003" pitchFamily="2" charset="0"/>
              </a:rPr>
              <a:t>li elaborati saranno selezionati dal Comitato Tecnico Scientifico AIS secondo i requisiti e le indicazioni previste da apposito </a:t>
            </a:r>
            <a:r>
              <a:rPr lang="it-IT" sz="1200" b="1" dirty="0">
                <a:solidFill>
                  <a:srgbClr val="000000"/>
                </a:solidFill>
                <a:effectLst/>
                <a:latin typeface="Avenir Book" panose="02000503020000020003" pitchFamily="2" charset="0"/>
              </a:rPr>
              <a:t>Regolamento in allegato </a:t>
            </a:r>
            <a:r>
              <a:rPr lang="it-IT" sz="1200" dirty="0">
                <a:solidFill>
                  <a:srgbClr val="000000"/>
                </a:solidFill>
                <a:effectLst/>
                <a:latin typeface="Avenir Book" panose="02000503020000020003" pitchFamily="2" charset="0"/>
              </a:rPr>
              <a:t>e valutati con il contributo dei referenti dei Ministeri coinvolti nel protocollo d'intesa GNCVO.</a:t>
            </a:r>
          </a:p>
          <a:p>
            <a:pPr algn="just">
              <a:lnSpc>
                <a:spcPct val="107000"/>
              </a:lnSpc>
              <a:spcAft>
                <a:spcPts val="800"/>
              </a:spcAft>
            </a:pPr>
            <a:r>
              <a:rPr lang="it-IT" sz="1200" kern="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Calibri" panose="020F0502020204030204" pitchFamily="34" charset="0"/>
              </a:rPr>
              <a:t>Alle classi di studenti autrici dei 5 migliori itinerari selezionati su scala nazionale sarà assegnato un premio di 2000 € nel corso di una cerimonia finale, che si terrà durante l’edizione 2024 della GNCVO.</a:t>
            </a:r>
            <a:endParaRPr lang="it-IT" sz="1200" kern="100" dirty="0">
              <a:solidFill>
                <a:srgbClr val="000000"/>
              </a:solidFill>
              <a:effectLst/>
              <a:uFill>
                <a:solidFill>
                  <a:srgbClr val="000000"/>
                </a:solidFill>
              </a:uFill>
              <a:latin typeface="Avenir Book" panose="02000503020000020003"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6322843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255</TotalTime>
  <Words>2198</Words>
  <Application>Microsoft Office PowerPoint</Application>
  <PresentationFormat>Presentazione su schermo (16:9)</PresentationFormat>
  <Paragraphs>81</Paragraphs>
  <Slides>15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vt:lpstr>
      <vt:lpstr>Avenir Black</vt:lpstr>
      <vt:lpstr>Avenir Book</vt:lpstr>
      <vt:lpstr>Avenir Medium</vt:lpstr>
      <vt:lpstr>Calibri</vt:lpstr>
      <vt:lpstr>Calibri Light</vt:lpstr>
      <vt:lpstr>Symbol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Davide Garofalo</dc:creator>
  <cp:lastModifiedBy>Marco Aldegheri</cp:lastModifiedBy>
  <cp:revision>16</cp:revision>
  <dcterms:created xsi:type="dcterms:W3CDTF">2023-05-01T19:56:36Z</dcterms:created>
  <dcterms:modified xsi:type="dcterms:W3CDTF">2023-09-26T10:44:26Z</dcterms:modified>
</cp:coreProperties>
</file>